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9"/>
  </p:notesMasterIdLst>
  <p:sldIdLst>
    <p:sldId id="256" r:id="rId2"/>
    <p:sldId id="257" r:id="rId3"/>
    <p:sldId id="280" r:id="rId4"/>
    <p:sldId id="281" r:id="rId5"/>
    <p:sldId id="282" r:id="rId6"/>
    <p:sldId id="283" r:id="rId7"/>
    <p:sldId id="284" r:id="rId8"/>
    <p:sldId id="258" r:id="rId9"/>
    <p:sldId id="259" r:id="rId10"/>
    <p:sldId id="260" r:id="rId11"/>
    <p:sldId id="261" r:id="rId12"/>
    <p:sldId id="285" r:id="rId13"/>
    <p:sldId id="286" r:id="rId14"/>
    <p:sldId id="287" r:id="rId15"/>
    <p:sldId id="288" r:id="rId16"/>
    <p:sldId id="262" r:id="rId17"/>
    <p:sldId id="263" r:id="rId18"/>
    <p:sldId id="264" r:id="rId19"/>
    <p:sldId id="265" r:id="rId20"/>
    <p:sldId id="266" r:id="rId21"/>
    <p:sldId id="289" r:id="rId22"/>
    <p:sldId id="290" r:id="rId23"/>
    <p:sldId id="291" r:id="rId24"/>
    <p:sldId id="292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93" r:id="rId33"/>
    <p:sldId id="294" r:id="rId34"/>
    <p:sldId id="295" r:id="rId35"/>
    <p:sldId id="296" r:id="rId36"/>
    <p:sldId id="297" r:id="rId37"/>
    <p:sldId id="274" r:id="rId38"/>
    <p:sldId id="275" r:id="rId39"/>
    <p:sldId id="276" r:id="rId40"/>
    <p:sldId id="298" r:id="rId41"/>
    <p:sldId id="299" r:id="rId42"/>
    <p:sldId id="300" r:id="rId43"/>
    <p:sldId id="301" r:id="rId44"/>
    <p:sldId id="302" r:id="rId45"/>
    <p:sldId id="277" r:id="rId46"/>
    <p:sldId id="278" r:id="rId47"/>
    <p:sldId id="279" r:id="rId48"/>
  </p:sldIdLst>
  <p:sldSz cx="9144000" cy="5143500" type="screen16x9"/>
  <p:notesSz cx="6858000" cy="9144000"/>
  <p:embeddedFontLst>
    <p:embeddedFont>
      <p:font typeface="Nunito" panose="020B0604020202020204" charset="0"/>
      <p:regular r:id="rId50"/>
      <p:bold r:id="rId51"/>
      <p:italic r:id="rId52"/>
      <p:boldItalic r:id="rId53"/>
    </p:embeddedFont>
    <p:embeddedFont>
      <p:font typeface="Merriweather" panose="020B0604020202020204" charset="0"/>
      <p:regular r:id="rId54"/>
      <p:bold r:id="rId55"/>
      <p:italic r:id="rId56"/>
      <p:boldItalic r:id="rId57"/>
    </p:embeddedFon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Playfair Display" panose="020B0604020202020204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4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.fntdata"/><Relationship Id="rId5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04745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328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1744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82597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33718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22992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5611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6432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2929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16200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49112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6285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63528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6700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18678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54531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46080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0022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23192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09840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2929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0054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4712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9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-115400" y="4868700"/>
            <a:ext cx="4517100" cy="274800"/>
          </a:xfrm>
          <a:prstGeom prst="rect">
            <a:avLst/>
          </a:prstGeom>
          <a:solidFill>
            <a:srgbClr val="8F8F8F">
              <a:alpha val="50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Shape 55"/>
          <p:cNvSpPr/>
          <p:nvPr/>
        </p:nvSpPr>
        <p:spPr>
          <a:xfrm>
            <a:off x="0" y="883825"/>
            <a:ext cx="9144000" cy="3152100"/>
          </a:xfrm>
          <a:prstGeom prst="rect">
            <a:avLst/>
          </a:prstGeom>
          <a:solidFill>
            <a:srgbClr val="E6E6E6">
              <a:alpha val="50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Shape 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0374" y="1272400"/>
            <a:ext cx="5880198" cy="259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hape 57"/>
          <p:cNvSpPr txBox="1"/>
          <p:nvPr/>
        </p:nvSpPr>
        <p:spPr>
          <a:xfrm>
            <a:off x="28000" y="4806150"/>
            <a:ext cx="42303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Varias imágenes están protegidas por derechos de autor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0" y="1460800"/>
            <a:ext cx="9144000" cy="3314700"/>
          </a:xfrm>
          <a:prstGeom prst="rect">
            <a:avLst/>
          </a:prstGeom>
          <a:solidFill>
            <a:srgbClr val="F3F3F3">
              <a:alpha val="40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0" y="356500"/>
            <a:ext cx="7118100" cy="1198500"/>
          </a:xfrm>
          <a:prstGeom prst="rect">
            <a:avLst/>
          </a:prstGeom>
          <a:solidFill>
            <a:srgbClr val="523A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Shape 101"/>
          <p:cNvSpPr txBox="1"/>
          <p:nvPr/>
        </p:nvSpPr>
        <p:spPr>
          <a:xfrm>
            <a:off x="0" y="574300"/>
            <a:ext cx="7627800" cy="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5E3"/>
                </a:solidFill>
                <a:latin typeface="Merriweather"/>
                <a:ea typeface="Merriweather"/>
                <a:cs typeface="Merriweather"/>
                <a:sym typeface="Merriweather"/>
              </a:rPr>
              <a:t>Nuestros potenciales clientes</a:t>
            </a:r>
            <a:endParaRPr sz="3600" b="1">
              <a:solidFill>
                <a:srgbClr val="FFF5E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02" name="Shape 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838" y="1649475"/>
            <a:ext cx="1520025" cy="15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3925" y="2497162"/>
            <a:ext cx="2721075" cy="192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1001" y="1616790"/>
            <a:ext cx="2239850" cy="967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70721" y="2300713"/>
            <a:ext cx="1576025" cy="21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/>
          <p:nvPr/>
        </p:nvSpPr>
        <p:spPr>
          <a:xfrm>
            <a:off x="281550" y="3202175"/>
            <a:ext cx="2898000" cy="1323300"/>
          </a:xfrm>
          <a:prstGeom prst="rect">
            <a:avLst/>
          </a:prstGeom>
          <a:noFill/>
          <a:ln w="9525" cap="flat" cmpd="sng">
            <a:solidFill>
              <a:srgbClr val="523A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523A31"/>
                </a:solidFill>
                <a:latin typeface="Nunito"/>
                <a:ea typeface="Nunito"/>
                <a:cs typeface="Nunito"/>
                <a:sym typeface="Nunito"/>
              </a:rPr>
              <a:t>ESTUDIANTES DE PREGRADO:</a:t>
            </a:r>
            <a:endParaRPr b="1">
              <a:solidFill>
                <a:srgbClr val="523A3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523A3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215550" y="3638975"/>
            <a:ext cx="2898000" cy="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523A31"/>
                </a:solidFill>
                <a:latin typeface="Nunito"/>
                <a:ea typeface="Nunito"/>
                <a:cs typeface="Nunito"/>
                <a:sym typeface="Nunito"/>
              </a:rPr>
              <a:t>CERCA DE 1’300.000 EN COLOMBIA</a:t>
            </a:r>
            <a:endParaRPr sz="1800">
              <a:solidFill>
                <a:srgbClr val="523A3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0" y="299625"/>
            <a:ext cx="9144000" cy="4581600"/>
          </a:xfrm>
          <a:prstGeom prst="rect">
            <a:avLst/>
          </a:prstGeom>
          <a:solidFill>
            <a:srgbClr val="756F64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0" y="0"/>
            <a:ext cx="6866400" cy="717900"/>
          </a:xfrm>
          <a:prstGeom prst="rect">
            <a:avLst/>
          </a:prstGeom>
          <a:solidFill>
            <a:srgbClr val="5A81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Shape 114"/>
          <p:cNvSpPr txBox="1"/>
          <p:nvPr/>
        </p:nvSpPr>
        <p:spPr>
          <a:xfrm>
            <a:off x="87375" y="90600"/>
            <a:ext cx="6579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rgbClr val="EEE4CD"/>
                </a:solidFill>
                <a:latin typeface="Merriweather"/>
                <a:ea typeface="Merriweather"/>
                <a:cs typeface="Merriweather"/>
                <a:sym typeface="Merriweather"/>
              </a:rPr>
              <a:t>Indicadores</a:t>
            </a:r>
            <a:endParaRPr sz="2600" b="1">
              <a:solidFill>
                <a:srgbClr val="EEE4CD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15" name="Shape 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9473" y="803575"/>
            <a:ext cx="6712899" cy="273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/>
        </p:nvSpPr>
        <p:spPr>
          <a:xfrm>
            <a:off x="1770075" y="3582425"/>
            <a:ext cx="6266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EE4CD"/>
                </a:solidFill>
                <a:latin typeface="Nunito"/>
                <a:ea typeface="Nunito"/>
                <a:cs typeface="Nunito"/>
                <a:sym typeface="Nunito"/>
              </a:rPr>
              <a:t>UN </a:t>
            </a:r>
            <a:r>
              <a:rPr lang="en" sz="2400" b="1">
                <a:solidFill>
                  <a:srgbClr val="EEE4CD"/>
                </a:solidFill>
                <a:latin typeface="Nunito"/>
                <a:ea typeface="Nunito"/>
                <a:cs typeface="Nunito"/>
                <a:sym typeface="Nunito"/>
              </a:rPr>
              <a:t>92.7% </a:t>
            </a:r>
            <a:r>
              <a:rPr lang="en" sz="2400">
                <a:solidFill>
                  <a:srgbClr val="EEE4CD"/>
                </a:solidFill>
                <a:latin typeface="Nunito"/>
                <a:ea typeface="Nunito"/>
                <a:cs typeface="Nunito"/>
                <a:sym typeface="Nunito"/>
              </a:rPr>
              <a:t>DE LOS </a:t>
            </a:r>
            <a:r>
              <a:rPr lang="en" sz="2400" b="1">
                <a:solidFill>
                  <a:srgbClr val="EEE4CD"/>
                </a:solidFill>
                <a:latin typeface="Nunito"/>
                <a:ea typeface="Nunito"/>
                <a:cs typeface="Nunito"/>
                <a:sym typeface="Nunito"/>
              </a:rPr>
              <a:t> ESTUDIANTES</a:t>
            </a:r>
            <a:endParaRPr sz="2400" b="1">
              <a:solidFill>
                <a:srgbClr val="EEE4CD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7" name="Shape 117"/>
          <p:cNvSpPr txBox="1"/>
          <p:nvPr/>
        </p:nvSpPr>
        <p:spPr>
          <a:xfrm>
            <a:off x="1147375" y="4211400"/>
            <a:ext cx="7248000" cy="9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rgbClr val="EEE4CD"/>
                </a:solidFill>
                <a:latin typeface="Nunito"/>
                <a:ea typeface="Nunito"/>
                <a:cs typeface="Nunito"/>
                <a:sym typeface="Nunito"/>
              </a:rPr>
              <a:t>NO LOGRA ALCANZAR SUS OBJETIVOS</a:t>
            </a:r>
            <a:endParaRPr sz="2900"/>
          </a:p>
        </p:txBody>
      </p:sp>
      <p:sp>
        <p:nvSpPr>
          <p:cNvPr id="118" name="Shape 118"/>
          <p:cNvSpPr txBox="1"/>
          <p:nvPr/>
        </p:nvSpPr>
        <p:spPr>
          <a:xfrm>
            <a:off x="3127550" y="3963000"/>
            <a:ext cx="2699400" cy="10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E4CD"/>
                </a:solidFill>
                <a:latin typeface="Nunito"/>
                <a:ea typeface="Nunito"/>
                <a:cs typeface="Nunito"/>
                <a:sym typeface="Nunito"/>
              </a:rPr>
              <a:t>EN OCASIONES</a:t>
            </a:r>
            <a:endParaRPr sz="1800" b="1">
              <a:solidFill>
                <a:srgbClr val="EEE4CD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0" y="299625"/>
            <a:ext cx="9144000" cy="4581600"/>
          </a:xfrm>
          <a:prstGeom prst="rect">
            <a:avLst/>
          </a:prstGeom>
          <a:solidFill>
            <a:srgbClr val="756F64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0" y="0"/>
            <a:ext cx="6866400" cy="717900"/>
          </a:xfrm>
          <a:prstGeom prst="rect">
            <a:avLst/>
          </a:prstGeom>
          <a:solidFill>
            <a:srgbClr val="5A81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Shape 114"/>
          <p:cNvSpPr txBox="1"/>
          <p:nvPr/>
        </p:nvSpPr>
        <p:spPr>
          <a:xfrm>
            <a:off x="87375" y="90600"/>
            <a:ext cx="6579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rgbClr val="EEE4CD"/>
                </a:solidFill>
                <a:latin typeface="Merriweather"/>
                <a:ea typeface="Merriweather"/>
                <a:cs typeface="Merriweather"/>
                <a:sym typeface="Merriweather"/>
              </a:rPr>
              <a:t>Indicadores</a:t>
            </a:r>
            <a:endParaRPr sz="2600" b="1">
              <a:solidFill>
                <a:srgbClr val="EEE4CD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473" y="803575"/>
            <a:ext cx="6712899" cy="273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/>
        </p:nvSpPr>
        <p:spPr>
          <a:xfrm>
            <a:off x="1770075" y="3582425"/>
            <a:ext cx="6266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EE4CD"/>
                </a:solidFill>
                <a:latin typeface="Nunito"/>
                <a:ea typeface="Nunito"/>
                <a:cs typeface="Nunito"/>
                <a:sym typeface="Nunito"/>
              </a:rPr>
              <a:t>UN </a:t>
            </a:r>
            <a:r>
              <a:rPr lang="en" sz="2400" b="1">
                <a:solidFill>
                  <a:srgbClr val="EEE4CD"/>
                </a:solidFill>
                <a:latin typeface="Nunito"/>
                <a:ea typeface="Nunito"/>
                <a:cs typeface="Nunito"/>
                <a:sym typeface="Nunito"/>
              </a:rPr>
              <a:t>92.7% </a:t>
            </a:r>
            <a:r>
              <a:rPr lang="en" sz="2400">
                <a:solidFill>
                  <a:srgbClr val="EEE4CD"/>
                </a:solidFill>
                <a:latin typeface="Nunito"/>
                <a:ea typeface="Nunito"/>
                <a:cs typeface="Nunito"/>
                <a:sym typeface="Nunito"/>
              </a:rPr>
              <a:t>DE LOS </a:t>
            </a:r>
            <a:r>
              <a:rPr lang="en" sz="2400" b="1">
                <a:solidFill>
                  <a:srgbClr val="EEE4CD"/>
                </a:solidFill>
                <a:latin typeface="Nunito"/>
                <a:ea typeface="Nunito"/>
                <a:cs typeface="Nunito"/>
                <a:sym typeface="Nunito"/>
              </a:rPr>
              <a:t> ESTUDIANTES</a:t>
            </a:r>
            <a:endParaRPr sz="2400" b="1">
              <a:solidFill>
                <a:srgbClr val="EEE4CD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7" name="Shape 117"/>
          <p:cNvSpPr txBox="1"/>
          <p:nvPr/>
        </p:nvSpPr>
        <p:spPr>
          <a:xfrm>
            <a:off x="1147375" y="4211400"/>
            <a:ext cx="7248000" cy="9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rgbClr val="EEE4CD"/>
                </a:solidFill>
                <a:latin typeface="Nunito"/>
                <a:ea typeface="Nunito"/>
                <a:cs typeface="Nunito"/>
                <a:sym typeface="Nunito"/>
              </a:rPr>
              <a:t>NO LOGRA ALCANZAR SUS OBJETIVOS</a:t>
            </a:r>
            <a:endParaRPr sz="2900"/>
          </a:p>
        </p:txBody>
      </p:sp>
      <p:sp>
        <p:nvSpPr>
          <p:cNvPr id="118" name="Shape 118"/>
          <p:cNvSpPr txBox="1"/>
          <p:nvPr/>
        </p:nvSpPr>
        <p:spPr>
          <a:xfrm>
            <a:off x="3127550" y="3963000"/>
            <a:ext cx="2699400" cy="10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E4CD"/>
                </a:solidFill>
                <a:latin typeface="Nunito"/>
                <a:ea typeface="Nunito"/>
                <a:cs typeface="Nunito"/>
                <a:sym typeface="Nunito"/>
              </a:rPr>
              <a:t>EN OCASIONES</a:t>
            </a:r>
            <a:endParaRPr sz="1800" b="1">
              <a:solidFill>
                <a:srgbClr val="EEE4CD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58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0" y="299625"/>
            <a:ext cx="9144000" cy="4581600"/>
          </a:xfrm>
          <a:prstGeom prst="rect">
            <a:avLst/>
          </a:prstGeom>
          <a:solidFill>
            <a:srgbClr val="756F64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0" y="0"/>
            <a:ext cx="6866400" cy="717900"/>
          </a:xfrm>
          <a:prstGeom prst="rect">
            <a:avLst/>
          </a:prstGeom>
          <a:solidFill>
            <a:srgbClr val="5A81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Shape 114"/>
          <p:cNvSpPr txBox="1"/>
          <p:nvPr/>
        </p:nvSpPr>
        <p:spPr>
          <a:xfrm>
            <a:off x="87375" y="90600"/>
            <a:ext cx="6579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rgbClr val="EEE4CD"/>
                </a:solidFill>
                <a:latin typeface="Merriweather"/>
                <a:ea typeface="Merriweather"/>
                <a:cs typeface="Merriweather"/>
                <a:sym typeface="Merriweather"/>
              </a:rPr>
              <a:t>Indicadores</a:t>
            </a:r>
            <a:endParaRPr sz="2600" b="1">
              <a:solidFill>
                <a:srgbClr val="EEE4CD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473" y="803575"/>
            <a:ext cx="6712899" cy="273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/>
        </p:nvSpPr>
        <p:spPr>
          <a:xfrm>
            <a:off x="1770075" y="3582425"/>
            <a:ext cx="6266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EE4CD"/>
                </a:solidFill>
                <a:latin typeface="Nunito"/>
                <a:ea typeface="Nunito"/>
                <a:cs typeface="Nunito"/>
                <a:sym typeface="Nunito"/>
              </a:rPr>
              <a:t>UN </a:t>
            </a:r>
            <a:r>
              <a:rPr lang="en" sz="2400" b="1">
                <a:solidFill>
                  <a:srgbClr val="EEE4CD"/>
                </a:solidFill>
                <a:latin typeface="Nunito"/>
                <a:ea typeface="Nunito"/>
                <a:cs typeface="Nunito"/>
                <a:sym typeface="Nunito"/>
              </a:rPr>
              <a:t>92.7% </a:t>
            </a:r>
            <a:r>
              <a:rPr lang="en" sz="2400">
                <a:solidFill>
                  <a:srgbClr val="EEE4CD"/>
                </a:solidFill>
                <a:latin typeface="Nunito"/>
                <a:ea typeface="Nunito"/>
                <a:cs typeface="Nunito"/>
                <a:sym typeface="Nunito"/>
              </a:rPr>
              <a:t>DE LOS </a:t>
            </a:r>
            <a:r>
              <a:rPr lang="en" sz="2400" b="1">
                <a:solidFill>
                  <a:srgbClr val="EEE4CD"/>
                </a:solidFill>
                <a:latin typeface="Nunito"/>
                <a:ea typeface="Nunito"/>
                <a:cs typeface="Nunito"/>
                <a:sym typeface="Nunito"/>
              </a:rPr>
              <a:t> ESTUDIANTES</a:t>
            </a:r>
            <a:endParaRPr sz="2400" b="1">
              <a:solidFill>
                <a:srgbClr val="EEE4CD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7" name="Shape 117"/>
          <p:cNvSpPr txBox="1"/>
          <p:nvPr/>
        </p:nvSpPr>
        <p:spPr>
          <a:xfrm>
            <a:off x="1147375" y="4211400"/>
            <a:ext cx="7248000" cy="9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rgbClr val="EEE4CD"/>
                </a:solidFill>
                <a:latin typeface="Nunito"/>
                <a:ea typeface="Nunito"/>
                <a:cs typeface="Nunito"/>
                <a:sym typeface="Nunito"/>
              </a:rPr>
              <a:t>NO LOGRA ALCANZAR SUS OBJETIVOS</a:t>
            </a:r>
            <a:endParaRPr sz="2900"/>
          </a:p>
        </p:txBody>
      </p:sp>
      <p:sp>
        <p:nvSpPr>
          <p:cNvPr id="118" name="Shape 118"/>
          <p:cNvSpPr txBox="1"/>
          <p:nvPr/>
        </p:nvSpPr>
        <p:spPr>
          <a:xfrm>
            <a:off x="3127550" y="3963000"/>
            <a:ext cx="2699400" cy="10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E4CD"/>
                </a:solidFill>
                <a:latin typeface="Nunito"/>
                <a:ea typeface="Nunito"/>
                <a:cs typeface="Nunito"/>
                <a:sym typeface="Nunito"/>
              </a:rPr>
              <a:t>EN OCASIONES</a:t>
            </a:r>
            <a:endParaRPr sz="1800" b="1">
              <a:solidFill>
                <a:srgbClr val="EEE4CD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28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0" y="299625"/>
            <a:ext cx="9144000" cy="4581600"/>
          </a:xfrm>
          <a:prstGeom prst="rect">
            <a:avLst/>
          </a:prstGeom>
          <a:solidFill>
            <a:srgbClr val="756F64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0" y="0"/>
            <a:ext cx="6866400" cy="717900"/>
          </a:xfrm>
          <a:prstGeom prst="rect">
            <a:avLst/>
          </a:prstGeom>
          <a:solidFill>
            <a:srgbClr val="5A81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Shape 114"/>
          <p:cNvSpPr txBox="1"/>
          <p:nvPr/>
        </p:nvSpPr>
        <p:spPr>
          <a:xfrm>
            <a:off x="87375" y="90600"/>
            <a:ext cx="6579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rgbClr val="EEE4CD"/>
                </a:solidFill>
                <a:latin typeface="Merriweather"/>
                <a:ea typeface="Merriweather"/>
                <a:cs typeface="Merriweather"/>
                <a:sym typeface="Merriweather"/>
              </a:rPr>
              <a:t>Indicadores</a:t>
            </a:r>
            <a:endParaRPr sz="2600" b="1">
              <a:solidFill>
                <a:srgbClr val="EEE4CD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473" y="803575"/>
            <a:ext cx="6712899" cy="273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/>
        </p:nvSpPr>
        <p:spPr>
          <a:xfrm>
            <a:off x="1770075" y="3582425"/>
            <a:ext cx="6266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EE4CD"/>
                </a:solidFill>
                <a:latin typeface="Nunito"/>
                <a:ea typeface="Nunito"/>
                <a:cs typeface="Nunito"/>
                <a:sym typeface="Nunito"/>
              </a:rPr>
              <a:t>UN </a:t>
            </a:r>
            <a:r>
              <a:rPr lang="en" sz="2400" b="1">
                <a:solidFill>
                  <a:srgbClr val="EEE4CD"/>
                </a:solidFill>
                <a:latin typeface="Nunito"/>
                <a:ea typeface="Nunito"/>
                <a:cs typeface="Nunito"/>
                <a:sym typeface="Nunito"/>
              </a:rPr>
              <a:t>92.7% </a:t>
            </a:r>
            <a:r>
              <a:rPr lang="en" sz="2400">
                <a:solidFill>
                  <a:srgbClr val="EEE4CD"/>
                </a:solidFill>
                <a:latin typeface="Nunito"/>
                <a:ea typeface="Nunito"/>
                <a:cs typeface="Nunito"/>
                <a:sym typeface="Nunito"/>
              </a:rPr>
              <a:t>DE LOS </a:t>
            </a:r>
            <a:r>
              <a:rPr lang="en" sz="2400" b="1">
                <a:solidFill>
                  <a:srgbClr val="EEE4CD"/>
                </a:solidFill>
                <a:latin typeface="Nunito"/>
                <a:ea typeface="Nunito"/>
                <a:cs typeface="Nunito"/>
                <a:sym typeface="Nunito"/>
              </a:rPr>
              <a:t> ESTUDIANTES</a:t>
            </a:r>
            <a:endParaRPr sz="2400" b="1">
              <a:solidFill>
                <a:srgbClr val="EEE4CD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7" name="Shape 117"/>
          <p:cNvSpPr txBox="1"/>
          <p:nvPr/>
        </p:nvSpPr>
        <p:spPr>
          <a:xfrm>
            <a:off x="1147375" y="4211400"/>
            <a:ext cx="7248000" cy="9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rgbClr val="EEE4CD"/>
                </a:solidFill>
                <a:latin typeface="Nunito"/>
                <a:ea typeface="Nunito"/>
                <a:cs typeface="Nunito"/>
                <a:sym typeface="Nunito"/>
              </a:rPr>
              <a:t>NO LOGRA ALCANZAR SUS OBJETIVOS</a:t>
            </a:r>
            <a:endParaRPr sz="2900"/>
          </a:p>
        </p:txBody>
      </p:sp>
      <p:sp>
        <p:nvSpPr>
          <p:cNvPr id="118" name="Shape 118"/>
          <p:cNvSpPr txBox="1"/>
          <p:nvPr/>
        </p:nvSpPr>
        <p:spPr>
          <a:xfrm>
            <a:off x="3127550" y="3963000"/>
            <a:ext cx="2699400" cy="10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E4CD"/>
                </a:solidFill>
                <a:latin typeface="Nunito"/>
                <a:ea typeface="Nunito"/>
                <a:cs typeface="Nunito"/>
                <a:sym typeface="Nunito"/>
              </a:rPr>
              <a:t>EN OCASIONES</a:t>
            </a:r>
            <a:endParaRPr sz="1800" b="1">
              <a:solidFill>
                <a:srgbClr val="EEE4CD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114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0" y="299625"/>
            <a:ext cx="9144000" cy="4581600"/>
          </a:xfrm>
          <a:prstGeom prst="rect">
            <a:avLst/>
          </a:prstGeom>
          <a:solidFill>
            <a:srgbClr val="756F64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0" y="0"/>
            <a:ext cx="6866400" cy="717900"/>
          </a:xfrm>
          <a:prstGeom prst="rect">
            <a:avLst/>
          </a:prstGeom>
          <a:solidFill>
            <a:srgbClr val="5A81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Shape 114"/>
          <p:cNvSpPr txBox="1"/>
          <p:nvPr/>
        </p:nvSpPr>
        <p:spPr>
          <a:xfrm>
            <a:off x="87375" y="90600"/>
            <a:ext cx="6579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rgbClr val="EEE4CD"/>
                </a:solidFill>
                <a:latin typeface="Merriweather"/>
                <a:ea typeface="Merriweather"/>
                <a:cs typeface="Merriweather"/>
                <a:sym typeface="Merriweather"/>
              </a:rPr>
              <a:t>Indicadores</a:t>
            </a:r>
            <a:endParaRPr sz="2600" b="1">
              <a:solidFill>
                <a:srgbClr val="EEE4CD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473" y="803575"/>
            <a:ext cx="6712899" cy="273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/>
        </p:nvSpPr>
        <p:spPr>
          <a:xfrm>
            <a:off x="1770075" y="3582425"/>
            <a:ext cx="6266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EE4CD"/>
                </a:solidFill>
                <a:latin typeface="Nunito"/>
                <a:ea typeface="Nunito"/>
                <a:cs typeface="Nunito"/>
                <a:sym typeface="Nunito"/>
              </a:rPr>
              <a:t>UN </a:t>
            </a:r>
            <a:r>
              <a:rPr lang="en" sz="2400" b="1">
                <a:solidFill>
                  <a:srgbClr val="EEE4CD"/>
                </a:solidFill>
                <a:latin typeface="Nunito"/>
                <a:ea typeface="Nunito"/>
                <a:cs typeface="Nunito"/>
                <a:sym typeface="Nunito"/>
              </a:rPr>
              <a:t>92.7% </a:t>
            </a:r>
            <a:r>
              <a:rPr lang="en" sz="2400">
                <a:solidFill>
                  <a:srgbClr val="EEE4CD"/>
                </a:solidFill>
                <a:latin typeface="Nunito"/>
                <a:ea typeface="Nunito"/>
                <a:cs typeface="Nunito"/>
                <a:sym typeface="Nunito"/>
              </a:rPr>
              <a:t>DE LOS </a:t>
            </a:r>
            <a:r>
              <a:rPr lang="en" sz="2400" b="1">
                <a:solidFill>
                  <a:srgbClr val="EEE4CD"/>
                </a:solidFill>
                <a:latin typeface="Nunito"/>
                <a:ea typeface="Nunito"/>
                <a:cs typeface="Nunito"/>
                <a:sym typeface="Nunito"/>
              </a:rPr>
              <a:t> ESTUDIANTES</a:t>
            </a:r>
            <a:endParaRPr sz="2400" b="1">
              <a:solidFill>
                <a:srgbClr val="EEE4CD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7" name="Shape 117"/>
          <p:cNvSpPr txBox="1"/>
          <p:nvPr/>
        </p:nvSpPr>
        <p:spPr>
          <a:xfrm>
            <a:off x="1147375" y="4211400"/>
            <a:ext cx="7248000" cy="9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rgbClr val="EEE4CD"/>
                </a:solidFill>
                <a:latin typeface="Nunito"/>
                <a:ea typeface="Nunito"/>
                <a:cs typeface="Nunito"/>
                <a:sym typeface="Nunito"/>
              </a:rPr>
              <a:t>NO LOGRA ALCANZAR SUS OBJETIVOS</a:t>
            </a:r>
            <a:endParaRPr sz="2900"/>
          </a:p>
        </p:txBody>
      </p:sp>
      <p:sp>
        <p:nvSpPr>
          <p:cNvPr id="118" name="Shape 118"/>
          <p:cNvSpPr txBox="1"/>
          <p:nvPr/>
        </p:nvSpPr>
        <p:spPr>
          <a:xfrm>
            <a:off x="3127550" y="3963000"/>
            <a:ext cx="2699400" cy="10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E4CD"/>
                </a:solidFill>
                <a:latin typeface="Nunito"/>
                <a:ea typeface="Nunito"/>
                <a:cs typeface="Nunito"/>
                <a:sym typeface="Nunito"/>
              </a:rPr>
              <a:t>EN OCASIONES</a:t>
            </a:r>
            <a:endParaRPr sz="1800" b="1">
              <a:solidFill>
                <a:srgbClr val="EEE4CD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794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>
            <a:off x="0" y="299625"/>
            <a:ext cx="9144000" cy="4581600"/>
          </a:xfrm>
          <a:prstGeom prst="rect">
            <a:avLst/>
          </a:prstGeom>
          <a:solidFill>
            <a:srgbClr val="756F64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0" y="0"/>
            <a:ext cx="6866400" cy="717900"/>
          </a:xfrm>
          <a:prstGeom prst="rect">
            <a:avLst/>
          </a:prstGeom>
          <a:solidFill>
            <a:srgbClr val="6149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5" name="Shape 125"/>
          <p:cNvPicPr preferRelativeResize="0"/>
          <p:nvPr/>
        </p:nvPicPr>
        <p:blipFill rotWithShape="1">
          <a:blip r:embed="rId4">
            <a:alphaModFix/>
          </a:blip>
          <a:srcRect l="14568" t="14403" r="17736" b="35811"/>
          <a:stretch/>
        </p:blipFill>
        <p:spPr>
          <a:xfrm>
            <a:off x="386078" y="861400"/>
            <a:ext cx="5917323" cy="401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/>
        </p:nvSpPr>
        <p:spPr>
          <a:xfrm>
            <a:off x="87375" y="90600"/>
            <a:ext cx="6579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rgbClr val="EEE4CD"/>
                </a:solidFill>
                <a:latin typeface="Merriweather"/>
                <a:ea typeface="Merriweather"/>
                <a:cs typeface="Merriweather"/>
                <a:sym typeface="Merriweather"/>
              </a:rPr>
              <a:t>¿Por qué a los estudiantes les va mal?</a:t>
            </a:r>
            <a:endParaRPr sz="2600" b="1">
              <a:solidFill>
                <a:srgbClr val="EEE4CD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7" name="Shape 127"/>
          <p:cNvSpPr txBox="1"/>
          <p:nvPr/>
        </p:nvSpPr>
        <p:spPr>
          <a:xfrm>
            <a:off x="6666375" y="1722850"/>
            <a:ext cx="24969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E4CD"/>
                </a:solidFill>
              </a:rPr>
              <a:t>Mala administración del tiempo</a:t>
            </a:r>
            <a:endParaRPr sz="1800">
              <a:solidFill>
                <a:srgbClr val="EEE4CD"/>
              </a:solidFill>
            </a:endParaRPr>
          </a:p>
        </p:txBody>
      </p:sp>
      <p:sp>
        <p:nvSpPr>
          <p:cNvPr id="128" name="Shape 128"/>
          <p:cNvSpPr txBox="1"/>
          <p:nvPr/>
        </p:nvSpPr>
        <p:spPr>
          <a:xfrm>
            <a:off x="6666375" y="2499450"/>
            <a:ext cx="2496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E4CD"/>
                </a:solidFill>
              </a:rPr>
              <a:t>Poca motivación</a:t>
            </a:r>
            <a:endParaRPr sz="1800">
              <a:solidFill>
                <a:srgbClr val="EEE4CD"/>
              </a:solidFill>
            </a:endParaRPr>
          </a:p>
        </p:txBody>
      </p:sp>
      <p:sp>
        <p:nvSpPr>
          <p:cNvPr id="129" name="Shape 129"/>
          <p:cNvSpPr txBox="1"/>
          <p:nvPr/>
        </p:nvSpPr>
        <p:spPr>
          <a:xfrm>
            <a:off x="6441850" y="3157250"/>
            <a:ext cx="2721300" cy="12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i="1">
                <a:solidFill>
                  <a:srgbClr val="F4CCCC"/>
                </a:solidFill>
              </a:rPr>
              <a:t>¡Estudiar no es fácil, menos de forma ordenada!</a:t>
            </a:r>
            <a:endParaRPr sz="2400" b="1" i="1">
              <a:solidFill>
                <a:srgbClr val="F4CCCC"/>
              </a:solidFill>
            </a:endParaRPr>
          </a:p>
        </p:txBody>
      </p:sp>
      <p:sp>
        <p:nvSpPr>
          <p:cNvPr id="130" name="Shape 130"/>
          <p:cNvSpPr txBox="1"/>
          <p:nvPr/>
        </p:nvSpPr>
        <p:spPr>
          <a:xfrm>
            <a:off x="6371400" y="1008200"/>
            <a:ext cx="27726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EEE4CD"/>
                </a:solidFill>
              </a:rPr>
              <a:t>Principalmente</a:t>
            </a:r>
            <a:endParaRPr sz="2000" b="1">
              <a:solidFill>
                <a:srgbClr val="EEE4CD"/>
              </a:solidFill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6441850" y="1885125"/>
            <a:ext cx="224400" cy="212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441850" y="2661750"/>
            <a:ext cx="224400" cy="212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/>
        </p:nvSpPr>
        <p:spPr>
          <a:xfrm>
            <a:off x="0" y="961725"/>
            <a:ext cx="9144000" cy="2904600"/>
          </a:xfrm>
          <a:prstGeom prst="rect">
            <a:avLst/>
          </a:prstGeom>
          <a:solidFill>
            <a:srgbClr val="756F64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0" y="0"/>
            <a:ext cx="6866400" cy="717900"/>
          </a:xfrm>
          <a:prstGeom prst="rect">
            <a:avLst/>
          </a:prstGeom>
          <a:solidFill>
            <a:srgbClr val="66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Shape 139"/>
          <p:cNvSpPr txBox="1"/>
          <p:nvPr/>
        </p:nvSpPr>
        <p:spPr>
          <a:xfrm>
            <a:off x="87375" y="90600"/>
            <a:ext cx="6579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rgbClr val="EEE4CD"/>
                </a:solidFill>
                <a:latin typeface="Merriweather"/>
                <a:ea typeface="Merriweather"/>
                <a:cs typeface="Merriweather"/>
                <a:sym typeface="Merriweather"/>
              </a:rPr>
              <a:t>¡Esto es muy grave!</a:t>
            </a:r>
            <a:endParaRPr sz="2600" b="1">
              <a:solidFill>
                <a:srgbClr val="EEE4CD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0" name="Shape 140"/>
          <p:cNvSpPr txBox="1"/>
          <p:nvPr/>
        </p:nvSpPr>
        <p:spPr>
          <a:xfrm>
            <a:off x="680125" y="1204400"/>
            <a:ext cx="7708200" cy="29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rtl="0">
              <a:spcBef>
                <a:spcPts val="0"/>
              </a:spcBef>
              <a:spcAft>
                <a:spcPts val="0"/>
              </a:spcAft>
              <a:buClr>
                <a:srgbClr val="EEE4CD"/>
              </a:buClr>
              <a:buSzPts val="3600"/>
              <a:buChar char="●"/>
            </a:pPr>
            <a:r>
              <a:rPr lang="en" sz="3600">
                <a:solidFill>
                  <a:srgbClr val="EEE4CD"/>
                </a:solidFill>
              </a:rPr>
              <a:t>Frustración de los estudiantes</a:t>
            </a:r>
            <a:endParaRPr sz="3600">
              <a:solidFill>
                <a:srgbClr val="EEE4CD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EEE4CD"/>
              </a:solidFill>
            </a:endParaRPr>
          </a:p>
          <a:p>
            <a:pPr marL="457200" lvl="0" indent="-457200">
              <a:spcBef>
                <a:spcPts val="0"/>
              </a:spcBef>
              <a:spcAft>
                <a:spcPts val="0"/>
              </a:spcAft>
              <a:buClr>
                <a:srgbClr val="EEE4CD"/>
              </a:buClr>
              <a:buSzPts val="3600"/>
              <a:buChar char="●"/>
            </a:pPr>
            <a:r>
              <a:rPr lang="en" sz="3600">
                <a:solidFill>
                  <a:srgbClr val="EEE4CD"/>
                </a:solidFill>
              </a:rPr>
              <a:t>¿Fracaso de su Institución Educativa? (IE)</a:t>
            </a:r>
            <a:endParaRPr sz="3600">
              <a:solidFill>
                <a:srgbClr val="EEE4CD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/>
        </p:nvSpPr>
        <p:spPr>
          <a:xfrm>
            <a:off x="0" y="636700"/>
            <a:ext cx="9144000" cy="4011000"/>
          </a:xfrm>
          <a:prstGeom prst="rect">
            <a:avLst/>
          </a:prstGeom>
          <a:solidFill>
            <a:srgbClr val="756F64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0" y="529000"/>
            <a:ext cx="6866400" cy="1198500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Shape 147"/>
          <p:cNvSpPr txBox="1"/>
          <p:nvPr/>
        </p:nvSpPr>
        <p:spPr>
          <a:xfrm>
            <a:off x="0" y="574300"/>
            <a:ext cx="7627800" cy="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3F3F3"/>
                </a:solidFill>
                <a:latin typeface="Merriweather"/>
                <a:ea typeface="Merriweather"/>
                <a:cs typeface="Merriweather"/>
                <a:sym typeface="Merriweather"/>
              </a:rPr>
              <a:t>¿Soluciones?</a:t>
            </a:r>
            <a:endParaRPr sz="6000" b="1">
              <a:solidFill>
                <a:srgbClr val="F3F3F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48" name="Shape 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400" y="1827850"/>
            <a:ext cx="1008750" cy="100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/>
          <p:nvPr/>
        </p:nvSpPr>
        <p:spPr>
          <a:xfrm>
            <a:off x="2315925" y="2026213"/>
            <a:ext cx="4350000" cy="722700"/>
          </a:xfrm>
          <a:prstGeom prst="rect">
            <a:avLst/>
          </a:prstGeom>
          <a:solidFill>
            <a:srgbClr val="EEEEEE">
              <a:alpha val="646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" name="Shape 1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1825" y="2118755"/>
            <a:ext cx="3818175" cy="53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36600" y="3047650"/>
            <a:ext cx="1297300" cy="129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/>
        </p:nvSpPr>
        <p:spPr>
          <a:xfrm>
            <a:off x="6866400" y="2136325"/>
            <a:ext cx="2101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EEEEEE"/>
                </a:solidFill>
              </a:rPr>
              <a:t>¿Y la comunidad?</a:t>
            </a:r>
            <a:endParaRPr sz="1800" b="1">
              <a:solidFill>
                <a:srgbClr val="EEEEEE"/>
              </a:solidFill>
            </a:endParaRPr>
          </a:p>
        </p:txBody>
      </p:sp>
      <p:sp>
        <p:nvSpPr>
          <p:cNvPr id="153" name="Shape 153"/>
          <p:cNvSpPr txBox="1"/>
          <p:nvPr/>
        </p:nvSpPr>
        <p:spPr>
          <a:xfrm>
            <a:off x="3235575" y="3374200"/>
            <a:ext cx="55542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EEEEEE"/>
                </a:solidFill>
              </a:rPr>
              <a:t>¿Y como ayudan a los estudiantes con sus tiempos?</a:t>
            </a:r>
            <a:endParaRPr sz="1800" b="1">
              <a:solidFill>
                <a:srgbClr val="EEEEE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>
            <a:off x="0" y="2091925"/>
            <a:ext cx="9144000" cy="2555700"/>
          </a:xfrm>
          <a:prstGeom prst="rect">
            <a:avLst/>
          </a:prstGeom>
          <a:solidFill>
            <a:srgbClr val="756F64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0" y="418300"/>
            <a:ext cx="6866400" cy="1198500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Shape 160"/>
          <p:cNvSpPr txBox="1"/>
          <p:nvPr/>
        </p:nvSpPr>
        <p:spPr>
          <a:xfrm>
            <a:off x="0" y="574300"/>
            <a:ext cx="7627800" cy="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3F3F3"/>
                </a:solidFill>
                <a:latin typeface="Merriweather"/>
                <a:ea typeface="Merriweather"/>
                <a:cs typeface="Merriweather"/>
                <a:sym typeface="Merriweather"/>
              </a:rPr>
              <a:t>¿Soluciones?</a:t>
            </a:r>
            <a:endParaRPr sz="6000" b="1">
              <a:solidFill>
                <a:srgbClr val="F3F3F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1" name="Shape 161"/>
          <p:cNvSpPr txBox="1"/>
          <p:nvPr/>
        </p:nvSpPr>
        <p:spPr>
          <a:xfrm>
            <a:off x="3207150" y="3374200"/>
            <a:ext cx="2729700" cy="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EEEEEE"/>
                </a:solidFill>
              </a:rPr>
              <a:t>¿Pero  y los recursos?</a:t>
            </a:r>
            <a:endParaRPr sz="1800" b="1">
              <a:solidFill>
                <a:srgbClr val="EEEEE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EEEEEE"/>
                </a:solidFill>
              </a:rPr>
              <a:t>¿Como estudio?</a:t>
            </a:r>
            <a:endParaRPr sz="1800" b="1">
              <a:solidFill>
                <a:srgbClr val="EEEEEE"/>
              </a:solidFill>
            </a:endParaRPr>
          </a:p>
        </p:txBody>
      </p:sp>
      <p:pic>
        <p:nvPicPr>
          <p:cNvPr id="162" name="Shape 162"/>
          <p:cNvPicPr preferRelativeResize="0"/>
          <p:nvPr/>
        </p:nvPicPr>
        <p:blipFill rotWithShape="1">
          <a:blip r:embed="rId4">
            <a:alphaModFix/>
          </a:blip>
          <a:srcRect t="22555" b="23355"/>
          <a:stretch/>
        </p:blipFill>
        <p:spPr>
          <a:xfrm>
            <a:off x="1104750" y="2175699"/>
            <a:ext cx="6934499" cy="11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636700"/>
            <a:ext cx="9144000" cy="4011000"/>
          </a:xfrm>
          <a:prstGeom prst="rect">
            <a:avLst/>
          </a:prstGeom>
          <a:solidFill>
            <a:srgbClr val="756F64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0" y="574300"/>
            <a:ext cx="6125400" cy="1042500"/>
          </a:xfrm>
          <a:prstGeom prst="rect">
            <a:avLst/>
          </a:prstGeom>
          <a:solidFill>
            <a:srgbClr val="523A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2CC"/>
              </a:solidFill>
            </a:endParaRPr>
          </a:p>
        </p:txBody>
      </p:sp>
      <p:sp>
        <p:nvSpPr>
          <p:cNvPr id="64" name="Shape 64"/>
          <p:cNvSpPr txBox="1"/>
          <p:nvPr/>
        </p:nvSpPr>
        <p:spPr>
          <a:xfrm>
            <a:off x="0" y="574300"/>
            <a:ext cx="6448200" cy="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FF5E3"/>
                </a:solidFill>
                <a:latin typeface="Merriweather"/>
                <a:ea typeface="Merriweather"/>
                <a:cs typeface="Merriweather"/>
                <a:sym typeface="Merriweather"/>
              </a:rPr>
              <a:t>Sobre nosotros</a:t>
            </a:r>
            <a:endParaRPr sz="6000" b="1">
              <a:solidFill>
                <a:srgbClr val="FFF5E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65" name="Shape 65"/>
          <p:cNvPicPr preferRelativeResize="0"/>
          <p:nvPr/>
        </p:nvPicPr>
        <p:blipFill rotWithShape="1">
          <a:blip r:embed="rId4">
            <a:alphaModFix/>
          </a:blip>
          <a:srcRect l="19490" t="14911" r="27587" b="14381"/>
          <a:stretch/>
        </p:blipFill>
        <p:spPr>
          <a:xfrm>
            <a:off x="1202050" y="1735450"/>
            <a:ext cx="1429126" cy="2545951"/>
          </a:xfrm>
          <a:prstGeom prst="rect">
            <a:avLst/>
          </a:prstGeom>
          <a:noFill/>
          <a:ln w="38100" cap="flat" cmpd="sng">
            <a:solidFill>
              <a:srgbClr val="EEE4CD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6" name="Shape 66"/>
          <p:cNvPicPr preferRelativeResize="0"/>
          <p:nvPr/>
        </p:nvPicPr>
        <p:blipFill rotWithShape="1">
          <a:blip r:embed="rId5">
            <a:alphaModFix/>
          </a:blip>
          <a:srcRect l="29793" r="21421"/>
          <a:stretch/>
        </p:blipFill>
        <p:spPr>
          <a:xfrm>
            <a:off x="2910700" y="1737325"/>
            <a:ext cx="1373899" cy="2545949"/>
          </a:xfrm>
          <a:prstGeom prst="rect">
            <a:avLst/>
          </a:prstGeom>
          <a:noFill/>
          <a:ln w="38100" cap="flat" cmpd="sng">
            <a:solidFill>
              <a:srgbClr val="EEE4CD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7" name="Shape 67"/>
          <p:cNvPicPr preferRelativeResize="0"/>
          <p:nvPr/>
        </p:nvPicPr>
        <p:blipFill rotWithShape="1">
          <a:blip r:embed="rId6">
            <a:alphaModFix/>
          </a:blip>
          <a:srcRect l="16720" r="7618" b="11378"/>
          <a:stretch/>
        </p:blipFill>
        <p:spPr>
          <a:xfrm>
            <a:off x="4564125" y="1735450"/>
            <a:ext cx="1505275" cy="2545951"/>
          </a:xfrm>
          <a:prstGeom prst="rect">
            <a:avLst/>
          </a:prstGeom>
          <a:noFill/>
          <a:ln w="38100" cap="flat" cmpd="sng">
            <a:solidFill>
              <a:srgbClr val="EEE4CD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8" name="Shape 68"/>
          <p:cNvPicPr preferRelativeResize="0"/>
          <p:nvPr/>
        </p:nvPicPr>
        <p:blipFill rotWithShape="1">
          <a:blip r:embed="rId7">
            <a:alphaModFix/>
          </a:blip>
          <a:srcRect l="12550" r="15111"/>
          <a:stretch/>
        </p:blipFill>
        <p:spPr>
          <a:xfrm>
            <a:off x="6540425" y="1737325"/>
            <a:ext cx="1373900" cy="2490000"/>
          </a:xfrm>
          <a:prstGeom prst="rect">
            <a:avLst/>
          </a:prstGeom>
          <a:noFill/>
          <a:ln w="38100" cap="flat" cmpd="sng">
            <a:solidFill>
              <a:srgbClr val="EEE4CD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9" name="Shape 69"/>
          <p:cNvSpPr txBox="1"/>
          <p:nvPr/>
        </p:nvSpPr>
        <p:spPr>
          <a:xfrm>
            <a:off x="1096113" y="4281400"/>
            <a:ext cx="16410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5E3"/>
                </a:solidFill>
                <a:latin typeface="Nunito"/>
                <a:ea typeface="Nunito"/>
                <a:cs typeface="Nunito"/>
                <a:sym typeface="Nunito"/>
              </a:rPr>
              <a:t>Valeria Vanegas</a:t>
            </a:r>
            <a:endParaRPr>
              <a:solidFill>
                <a:srgbClr val="FFF5E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0" name="Shape 70"/>
          <p:cNvSpPr txBox="1"/>
          <p:nvPr/>
        </p:nvSpPr>
        <p:spPr>
          <a:xfrm>
            <a:off x="2777150" y="4281400"/>
            <a:ext cx="1641000" cy="2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5E3"/>
                </a:solidFill>
                <a:latin typeface="Nunito"/>
                <a:ea typeface="Nunito"/>
                <a:cs typeface="Nunito"/>
                <a:sym typeface="Nunito"/>
              </a:rPr>
              <a:t>Mateo Contreras</a:t>
            </a:r>
            <a:endParaRPr>
              <a:solidFill>
                <a:srgbClr val="FFF5E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1" name="Shape 71"/>
          <p:cNvSpPr txBox="1"/>
          <p:nvPr/>
        </p:nvSpPr>
        <p:spPr>
          <a:xfrm>
            <a:off x="4496250" y="4281400"/>
            <a:ext cx="1641000" cy="2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5E3"/>
                </a:solidFill>
                <a:latin typeface="Nunito"/>
                <a:ea typeface="Nunito"/>
                <a:cs typeface="Nunito"/>
                <a:sym typeface="Nunito"/>
              </a:rPr>
              <a:t>Juan Sosa</a:t>
            </a:r>
            <a:endParaRPr>
              <a:solidFill>
                <a:srgbClr val="FFF5E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2" name="Shape 72"/>
          <p:cNvSpPr txBox="1"/>
          <p:nvPr/>
        </p:nvSpPr>
        <p:spPr>
          <a:xfrm>
            <a:off x="6406875" y="4281400"/>
            <a:ext cx="1641000" cy="2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5E3"/>
                </a:solidFill>
                <a:latin typeface="Nunito"/>
                <a:ea typeface="Nunito"/>
                <a:cs typeface="Nunito"/>
                <a:sym typeface="Nunito"/>
              </a:rPr>
              <a:t>Carlos Sarmiento</a:t>
            </a:r>
            <a:endParaRPr>
              <a:solidFill>
                <a:srgbClr val="FFF5E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0" y="636700"/>
            <a:ext cx="9144000" cy="4011000"/>
          </a:xfrm>
          <a:prstGeom prst="rect">
            <a:avLst/>
          </a:prstGeom>
          <a:solidFill>
            <a:srgbClr val="756F64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0" y="524700"/>
            <a:ext cx="6866400" cy="1092000"/>
          </a:xfrm>
          <a:prstGeom prst="rect">
            <a:avLst/>
          </a:prstGeom>
          <a:solidFill>
            <a:srgbClr val="CA71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Shape 169"/>
          <p:cNvSpPr txBox="1"/>
          <p:nvPr/>
        </p:nvSpPr>
        <p:spPr>
          <a:xfrm>
            <a:off x="0" y="574300"/>
            <a:ext cx="7627800" cy="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3F3F3"/>
                </a:solidFill>
                <a:latin typeface="Merriweather"/>
                <a:ea typeface="Merriweather"/>
                <a:cs typeface="Merriweather"/>
                <a:sym typeface="Merriweather"/>
              </a:rPr>
              <a:t>Solución exitosa</a:t>
            </a:r>
            <a:endParaRPr sz="6000" b="1">
              <a:solidFill>
                <a:srgbClr val="F3F3F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70" name="Shape 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163" y="2082895"/>
            <a:ext cx="3878125" cy="16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 txBox="1"/>
          <p:nvPr/>
        </p:nvSpPr>
        <p:spPr>
          <a:xfrm>
            <a:off x="4803425" y="2026225"/>
            <a:ext cx="3878100" cy="18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EEEE"/>
                </a:solidFill>
                <a:latin typeface="Merriweather"/>
                <a:ea typeface="Merriweather"/>
                <a:cs typeface="Merriweather"/>
                <a:sym typeface="Merriweather"/>
              </a:rPr>
              <a:t>Aplicación de apoyo en el estudio de los estudiantes, con la conformación de comunidades y análisis de tiempos claves para el estudio.</a:t>
            </a:r>
            <a:endParaRPr sz="1800">
              <a:solidFill>
                <a:srgbClr val="EEEEEE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0" y="636700"/>
            <a:ext cx="9144000" cy="4011000"/>
          </a:xfrm>
          <a:prstGeom prst="rect">
            <a:avLst/>
          </a:prstGeom>
          <a:solidFill>
            <a:srgbClr val="756F64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0" y="524700"/>
            <a:ext cx="6866400" cy="1092000"/>
          </a:xfrm>
          <a:prstGeom prst="rect">
            <a:avLst/>
          </a:prstGeom>
          <a:solidFill>
            <a:srgbClr val="CA71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Shape 169"/>
          <p:cNvSpPr txBox="1"/>
          <p:nvPr/>
        </p:nvSpPr>
        <p:spPr>
          <a:xfrm>
            <a:off x="0" y="574300"/>
            <a:ext cx="7627800" cy="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3F3F3"/>
                </a:solidFill>
                <a:latin typeface="Merriweather"/>
                <a:ea typeface="Merriweather"/>
                <a:cs typeface="Merriweather"/>
                <a:sym typeface="Merriweather"/>
              </a:rPr>
              <a:t>Solución exitosa</a:t>
            </a:r>
            <a:endParaRPr sz="6000" b="1">
              <a:solidFill>
                <a:srgbClr val="F3F3F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163" y="2082895"/>
            <a:ext cx="3878125" cy="16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 txBox="1"/>
          <p:nvPr/>
        </p:nvSpPr>
        <p:spPr>
          <a:xfrm>
            <a:off x="4803425" y="2026225"/>
            <a:ext cx="3878100" cy="18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EEEE"/>
                </a:solidFill>
                <a:latin typeface="Merriweather"/>
                <a:ea typeface="Merriweather"/>
                <a:cs typeface="Merriweather"/>
                <a:sym typeface="Merriweather"/>
              </a:rPr>
              <a:t>Aplicación de apoyo en el estudio de los estudiantes, con la conformación de comunidades y análisis de tiempos claves para el estudio.</a:t>
            </a:r>
            <a:endParaRPr sz="1800">
              <a:solidFill>
                <a:srgbClr val="EEEEEE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2376433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0" y="636700"/>
            <a:ext cx="9144000" cy="4011000"/>
          </a:xfrm>
          <a:prstGeom prst="rect">
            <a:avLst/>
          </a:prstGeom>
          <a:solidFill>
            <a:srgbClr val="756F64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0" y="524700"/>
            <a:ext cx="6866400" cy="1092000"/>
          </a:xfrm>
          <a:prstGeom prst="rect">
            <a:avLst/>
          </a:prstGeom>
          <a:solidFill>
            <a:srgbClr val="CA71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Shape 169"/>
          <p:cNvSpPr txBox="1"/>
          <p:nvPr/>
        </p:nvSpPr>
        <p:spPr>
          <a:xfrm>
            <a:off x="0" y="574300"/>
            <a:ext cx="7627800" cy="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3F3F3"/>
                </a:solidFill>
                <a:latin typeface="Merriweather"/>
                <a:ea typeface="Merriweather"/>
                <a:cs typeface="Merriweather"/>
                <a:sym typeface="Merriweather"/>
              </a:rPr>
              <a:t>Solución exitosa</a:t>
            </a:r>
            <a:endParaRPr sz="6000" b="1">
              <a:solidFill>
                <a:srgbClr val="F3F3F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163" y="2082895"/>
            <a:ext cx="3878125" cy="16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 txBox="1"/>
          <p:nvPr/>
        </p:nvSpPr>
        <p:spPr>
          <a:xfrm>
            <a:off x="4803425" y="2026225"/>
            <a:ext cx="3878100" cy="18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EEEE"/>
                </a:solidFill>
                <a:latin typeface="Merriweather"/>
                <a:ea typeface="Merriweather"/>
                <a:cs typeface="Merriweather"/>
                <a:sym typeface="Merriweather"/>
              </a:rPr>
              <a:t>Aplicación de apoyo en el estudio de los estudiantes, con la conformación de comunidades y análisis de tiempos claves para el estudio.</a:t>
            </a:r>
            <a:endParaRPr sz="1800">
              <a:solidFill>
                <a:srgbClr val="EEEEEE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474442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0" y="636700"/>
            <a:ext cx="9144000" cy="4011000"/>
          </a:xfrm>
          <a:prstGeom prst="rect">
            <a:avLst/>
          </a:prstGeom>
          <a:solidFill>
            <a:srgbClr val="756F64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0" y="524700"/>
            <a:ext cx="6866400" cy="1092000"/>
          </a:xfrm>
          <a:prstGeom prst="rect">
            <a:avLst/>
          </a:prstGeom>
          <a:solidFill>
            <a:srgbClr val="CA71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Shape 169"/>
          <p:cNvSpPr txBox="1"/>
          <p:nvPr/>
        </p:nvSpPr>
        <p:spPr>
          <a:xfrm>
            <a:off x="0" y="574300"/>
            <a:ext cx="7627800" cy="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3F3F3"/>
                </a:solidFill>
                <a:latin typeface="Merriweather"/>
                <a:ea typeface="Merriweather"/>
                <a:cs typeface="Merriweather"/>
                <a:sym typeface="Merriweather"/>
              </a:rPr>
              <a:t>Solución exitosa</a:t>
            </a:r>
            <a:endParaRPr sz="6000" b="1">
              <a:solidFill>
                <a:srgbClr val="F3F3F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163" y="2082895"/>
            <a:ext cx="3878125" cy="16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 txBox="1"/>
          <p:nvPr/>
        </p:nvSpPr>
        <p:spPr>
          <a:xfrm>
            <a:off x="4803425" y="2026225"/>
            <a:ext cx="3878100" cy="18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EEEE"/>
                </a:solidFill>
                <a:latin typeface="Merriweather"/>
                <a:ea typeface="Merriweather"/>
                <a:cs typeface="Merriweather"/>
                <a:sym typeface="Merriweather"/>
              </a:rPr>
              <a:t>Aplicación de apoyo en el estudio de los estudiantes, con la conformación de comunidades y análisis de tiempos claves para el estudio.</a:t>
            </a:r>
            <a:endParaRPr sz="1800">
              <a:solidFill>
                <a:srgbClr val="EEEEEE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429492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0" y="636700"/>
            <a:ext cx="9144000" cy="4011000"/>
          </a:xfrm>
          <a:prstGeom prst="rect">
            <a:avLst/>
          </a:prstGeom>
          <a:solidFill>
            <a:srgbClr val="756F64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0" y="524700"/>
            <a:ext cx="6866400" cy="1092000"/>
          </a:xfrm>
          <a:prstGeom prst="rect">
            <a:avLst/>
          </a:prstGeom>
          <a:solidFill>
            <a:srgbClr val="CA71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Shape 169"/>
          <p:cNvSpPr txBox="1"/>
          <p:nvPr/>
        </p:nvSpPr>
        <p:spPr>
          <a:xfrm>
            <a:off x="0" y="574300"/>
            <a:ext cx="7627800" cy="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3F3F3"/>
                </a:solidFill>
                <a:latin typeface="Merriweather"/>
                <a:ea typeface="Merriweather"/>
                <a:cs typeface="Merriweather"/>
                <a:sym typeface="Merriweather"/>
              </a:rPr>
              <a:t>Solución exitosa</a:t>
            </a:r>
            <a:endParaRPr sz="6000" b="1">
              <a:solidFill>
                <a:srgbClr val="F3F3F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163" y="2082895"/>
            <a:ext cx="3878125" cy="16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 txBox="1"/>
          <p:nvPr/>
        </p:nvSpPr>
        <p:spPr>
          <a:xfrm>
            <a:off x="4803425" y="2026225"/>
            <a:ext cx="3878100" cy="18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EEEE"/>
                </a:solidFill>
                <a:latin typeface="Merriweather"/>
                <a:ea typeface="Merriweather"/>
                <a:cs typeface="Merriweather"/>
                <a:sym typeface="Merriweather"/>
              </a:rPr>
              <a:t>Aplicación de apoyo en el estudio de los estudiantes, con la conformación de comunidades y análisis de tiempos claves para el estudio.</a:t>
            </a:r>
            <a:endParaRPr sz="1800">
              <a:solidFill>
                <a:srgbClr val="EEEEEE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69634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488" y="152400"/>
            <a:ext cx="768301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hape 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25" y="152400"/>
            <a:ext cx="7597753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6266" y="472447"/>
            <a:ext cx="1189699" cy="51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050" y="152400"/>
            <a:ext cx="7659881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6266" y="472447"/>
            <a:ext cx="1189699" cy="51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Shape 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238" y="152400"/>
            <a:ext cx="7683521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6266" y="472447"/>
            <a:ext cx="1189699" cy="51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563" y="152400"/>
            <a:ext cx="7668884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6266" y="472447"/>
            <a:ext cx="1189699" cy="51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636700"/>
            <a:ext cx="9144000" cy="4011000"/>
          </a:xfrm>
          <a:prstGeom prst="rect">
            <a:avLst/>
          </a:prstGeom>
          <a:solidFill>
            <a:srgbClr val="756F64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0" y="574300"/>
            <a:ext cx="6125400" cy="1042500"/>
          </a:xfrm>
          <a:prstGeom prst="rect">
            <a:avLst/>
          </a:prstGeom>
          <a:solidFill>
            <a:srgbClr val="523A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2CC"/>
              </a:solidFill>
            </a:endParaRPr>
          </a:p>
        </p:txBody>
      </p:sp>
      <p:sp>
        <p:nvSpPr>
          <p:cNvPr id="64" name="Shape 64"/>
          <p:cNvSpPr txBox="1"/>
          <p:nvPr/>
        </p:nvSpPr>
        <p:spPr>
          <a:xfrm>
            <a:off x="0" y="574300"/>
            <a:ext cx="6448200" cy="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FF5E3"/>
                </a:solidFill>
                <a:latin typeface="Merriweather"/>
                <a:ea typeface="Merriweather"/>
                <a:cs typeface="Merriweather"/>
                <a:sym typeface="Merriweather"/>
              </a:rPr>
              <a:t>Sobre nosotros</a:t>
            </a:r>
            <a:endParaRPr sz="6000" b="1">
              <a:solidFill>
                <a:srgbClr val="FFF5E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65" name="Shape 65"/>
          <p:cNvPicPr preferRelativeResize="0"/>
          <p:nvPr/>
        </p:nvPicPr>
        <p:blipFill rotWithShape="1">
          <a:blip r:embed="rId3">
            <a:alphaModFix/>
          </a:blip>
          <a:srcRect l="19490" t="14911" r="27587" b="14381"/>
          <a:stretch/>
        </p:blipFill>
        <p:spPr>
          <a:xfrm>
            <a:off x="1202050" y="1735450"/>
            <a:ext cx="1429126" cy="2545951"/>
          </a:xfrm>
          <a:prstGeom prst="rect">
            <a:avLst/>
          </a:prstGeom>
          <a:noFill/>
          <a:ln w="38100" cap="flat" cmpd="sng">
            <a:solidFill>
              <a:srgbClr val="EEE4CD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6" name="Shape 66"/>
          <p:cNvPicPr preferRelativeResize="0"/>
          <p:nvPr/>
        </p:nvPicPr>
        <p:blipFill rotWithShape="1">
          <a:blip r:embed="rId4">
            <a:alphaModFix/>
          </a:blip>
          <a:srcRect l="29793" r="21421"/>
          <a:stretch/>
        </p:blipFill>
        <p:spPr>
          <a:xfrm>
            <a:off x="2910700" y="1737325"/>
            <a:ext cx="1373899" cy="2545949"/>
          </a:xfrm>
          <a:prstGeom prst="rect">
            <a:avLst/>
          </a:prstGeom>
          <a:noFill/>
          <a:ln w="38100" cap="flat" cmpd="sng">
            <a:solidFill>
              <a:srgbClr val="EEE4CD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7" name="Shape 67"/>
          <p:cNvPicPr preferRelativeResize="0"/>
          <p:nvPr/>
        </p:nvPicPr>
        <p:blipFill rotWithShape="1">
          <a:blip r:embed="rId5">
            <a:alphaModFix/>
          </a:blip>
          <a:srcRect l="16720" r="7618" b="11378"/>
          <a:stretch/>
        </p:blipFill>
        <p:spPr>
          <a:xfrm>
            <a:off x="4564125" y="1735450"/>
            <a:ext cx="1505275" cy="2545951"/>
          </a:xfrm>
          <a:prstGeom prst="rect">
            <a:avLst/>
          </a:prstGeom>
          <a:noFill/>
          <a:ln w="38100" cap="flat" cmpd="sng">
            <a:solidFill>
              <a:srgbClr val="EEE4CD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8" name="Shape 68"/>
          <p:cNvPicPr preferRelativeResize="0"/>
          <p:nvPr/>
        </p:nvPicPr>
        <p:blipFill rotWithShape="1">
          <a:blip r:embed="rId6">
            <a:alphaModFix/>
          </a:blip>
          <a:srcRect l="12550" r="15111"/>
          <a:stretch/>
        </p:blipFill>
        <p:spPr>
          <a:xfrm>
            <a:off x="6540425" y="1737325"/>
            <a:ext cx="1373900" cy="2490000"/>
          </a:xfrm>
          <a:prstGeom prst="rect">
            <a:avLst/>
          </a:prstGeom>
          <a:noFill/>
          <a:ln w="38100" cap="flat" cmpd="sng">
            <a:solidFill>
              <a:srgbClr val="EEE4CD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9" name="Shape 69"/>
          <p:cNvSpPr txBox="1"/>
          <p:nvPr/>
        </p:nvSpPr>
        <p:spPr>
          <a:xfrm>
            <a:off x="1096113" y="4281400"/>
            <a:ext cx="16410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5E3"/>
                </a:solidFill>
                <a:latin typeface="Nunito"/>
                <a:ea typeface="Nunito"/>
                <a:cs typeface="Nunito"/>
                <a:sym typeface="Nunito"/>
              </a:rPr>
              <a:t>Valeria Vanegas</a:t>
            </a:r>
            <a:endParaRPr>
              <a:solidFill>
                <a:srgbClr val="FFF5E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0" name="Shape 70"/>
          <p:cNvSpPr txBox="1"/>
          <p:nvPr/>
        </p:nvSpPr>
        <p:spPr>
          <a:xfrm>
            <a:off x="2777150" y="4281400"/>
            <a:ext cx="1641000" cy="2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5E3"/>
                </a:solidFill>
                <a:latin typeface="Nunito"/>
                <a:ea typeface="Nunito"/>
                <a:cs typeface="Nunito"/>
                <a:sym typeface="Nunito"/>
              </a:rPr>
              <a:t>Mateo Contreras</a:t>
            </a:r>
            <a:endParaRPr>
              <a:solidFill>
                <a:srgbClr val="FFF5E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1" name="Shape 71"/>
          <p:cNvSpPr txBox="1"/>
          <p:nvPr/>
        </p:nvSpPr>
        <p:spPr>
          <a:xfrm>
            <a:off x="4496250" y="4281400"/>
            <a:ext cx="1641000" cy="2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5E3"/>
                </a:solidFill>
                <a:latin typeface="Nunito"/>
                <a:ea typeface="Nunito"/>
                <a:cs typeface="Nunito"/>
                <a:sym typeface="Nunito"/>
              </a:rPr>
              <a:t>Juan Sosa</a:t>
            </a:r>
            <a:endParaRPr>
              <a:solidFill>
                <a:srgbClr val="FFF5E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2" name="Shape 72"/>
          <p:cNvSpPr txBox="1"/>
          <p:nvPr/>
        </p:nvSpPr>
        <p:spPr>
          <a:xfrm>
            <a:off x="6406875" y="4281400"/>
            <a:ext cx="1641000" cy="2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5E3"/>
                </a:solidFill>
                <a:latin typeface="Nunito"/>
                <a:ea typeface="Nunito"/>
                <a:cs typeface="Nunito"/>
                <a:sym typeface="Nunito"/>
              </a:rPr>
              <a:t>Carlos Sarmiento</a:t>
            </a:r>
            <a:endParaRPr>
              <a:solidFill>
                <a:srgbClr val="FFF5E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204957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Shape 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613" y="152400"/>
            <a:ext cx="7634767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6266" y="472447"/>
            <a:ext cx="1189699" cy="51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Shape 2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675" y="152400"/>
            <a:ext cx="7628656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6266" y="472447"/>
            <a:ext cx="1189699" cy="51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675" y="152400"/>
            <a:ext cx="7628656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266" y="472447"/>
            <a:ext cx="1189699" cy="513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0725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675" y="152400"/>
            <a:ext cx="7628656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266" y="472447"/>
            <a:ext cx="1189699" cy="513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3217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675" y="152400"/>
            <a:ext cx="7628656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266" y="472447"/>
            <a:ext cx="1189699" cy="513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3443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675" y="152400"/>
            <a:ext cx="7628656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266" y="472447"/>
            <a:ext cx="1189699" cy="513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29593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675" y="152400"/>
            <a:ext cx="7628656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266" y="472447"/>
            <a:ext cx="1189699" cy="513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7327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/>
        </p:nvSpPr>
        <p:spPr>
          <a:xfrm>
            <a:off x="0" y="636700"/>
            <a:ext cx="9144000" cy="4011000"/>
          </a:xfrm>
          <a:prstGeom prst="rect">
            <a:avLst/>
          </a:prstGeom>
          <a:solidFill>
            <a:srgbClr val="756F64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Shape 218"/>
          <p:cNvSpPr/>
          <p:nvPr/>
        </p:nvSpPr>
        <p:spPr>
          <a:xfrm>
            <a:off x="0" y="418300"/>
            <a:ext cx="4480800" cy="1198500"/>
          </a:xfrm>
          <a:prstGeom prst="rect">
            <a:avLst/>
          </a:prstGeom>
          <a:solidFill>
            <a:srgbClr val="5B50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Shape 219"/>
          <p:cNvSpPr txBox="1"/>
          <p:nvPr/>
        </p:nvSpPr>
        <p:spPr>
          <a:xfrm>
            <a:off x="126150" y="512425"/>
            <a:ext cx="5293200" cy="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3F3F3"/>
                </a:solidFill>
                <a:latin typeface="Merriweather"/>
                <a:ea typeface="Merriweather"/>
                <a:cs typeface="Merriweather"/>
                <a:sym typeface="Merriweather"/>
              </a:rPr>
              <a:t>Ingresos</a:t>
            </a:r>
            <a:endParaRPr sz="6000" b="1">
              <a:solidFill>
                <a:srgbClr val="F3F3F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20" name="Shape 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897" y="1945987"/>
            <a:ext cx="2617951" cy="171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5000" y="1789450"/>
            <a:ext cx="1963600" cy="19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 txBox="1"/>
          <p:nvPr/>
        </p:nvSpPr>
        <p:spPr>
          <a:xfrm>
            <a:off x="684125" y="3860700"/>
            <a:ext cx="19635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EEEEEE"/>
                </a:solidFill>
                <a:latin typeface="Merriweather"/>
                <a:ea typeface="Merriweather"/>
                <a:cs typeface="Merriweather"/>
                <a:sym typeface="Merriweather"/>
              </a:rPr>
              <a:t>Publicidad</a:t>
            </a:r>
            <a:endParaRPr sz="2400" b="1">
              <a:solidFill>
                <a:srgbClr val="EEEEEE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3" name="Shape 223"/>
          <p:cNvSpPr txBox="1"/>
          <p:nvPr/>
        </p:nvSpPr>
        <p:spPr>
          <a:xfrm>
            <a:off x="3645050" y="3925700"/>
            <a:ext cx="19635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EEEEEE"/>
                </a:solidFill>
                <a:latin typeface="Merriweather"/>
                <a:ea typeface="Merriweather"/>
                <a:cs typeface="Merriweather"/>
                <a:sym typeface="Merriweather"/>
              </a:rPr>
              <a:t>Tutorias</a:t>
            </a:r>
            <a:endParaRPr sz="2400" b="1">
              <a:solidFill>
                <a:srgbClr val="EEEEEE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24" name="Shape 2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5975" y="1730700"/>
            <a:ext cx="1963500" cy="19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/>
        </p:nvSpPr>
        <p:spPr>
          <a:xfrm>
            <a:off x="6605975" y="3808100"/>
            <a:ext cx="1963500" cy="7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EEEEEE"/>
                </a:solidFill>
                <a:latin typeface="Merriweather"/>
                <a:ea typeface="Merriweather"/>
                <a:cs typeface="Merriweather"/>
                <a:sym typeface="Merriweather"/>
              </a:rPr>
              <a:t>Venta a institucion</a:t>
            </a:r>
            <a:r>
              <a:rPr lang="en" sz="2400" b="1">
                <a:solidFill>
                  <a:srgbClr val="EEEEEE"/>
                </a:solidFill>
                <a:latin typeface="Merriweather"/>
                <a:ea typeface="Merriweather"/>
                <a:cs typeface="Merriweather"/>
                <a:sym typeface="Merriweather"/>
              </a:rPr>
              <a:t>es</a:t>
            </a:r>
            <a:endParaRPr sz="2400" b="1">
              <a:solidFill>
                <a:srgbClr val="EEEEEE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Shape 2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238" y="89975"/>
            <a:ext cx="7683521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6266" y="472447"/>
            <a:ext cx="1189699" cy="51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/>
          <p:nvPr/>
        </p:nvSpPr>
        <p:spPr>
          <a:xfrm>
            <a:off x="2496850" y="3220925"/>
            <a:ext cx="387000" cy="3120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4332025" y="3795200"/>
            <a:ext cx="387000" cy="5139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050" y="152400"/>
            <a:ext cx="7659881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6266" y="472447"/>
            <a:ext cx="1189699" cy="51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/>
          <p:nvPr/>
        </p:nvSpPr>
        <p:spPr>
          <a:xfrm>
            <a:off x="3770225" y="3096075"/>
            <a:ext cx="1248300" cy="51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Shape 241"/>
          <p:cNvSpPr txBox="1"/>
          <p:nvPr/>
        </p:nvSpPr>
        <p:spPr>
          <a:xfrm>
            <a:off x="3663875" y="3032375"/>
            <a:ext cx="14610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Monitoria personalizada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($$$) o </a:t>
            </a:r>
            <a:r>
              <a:rPr lang="en" sz="1000" u="sng">
                <a:latin typeface="Calibri"/>
                <a:ea typeface="Calibri"/>
                <a:cs typeface="Calibri"/>
                <a:sym typeface="Calibri"/>
              </a:rPr>
              <a:t>premium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Pepito 1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Shape 2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8525" y="3032375"/>
            <a:ext cx="590101" cy="59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636700"/>
            <a:ext cx="9144000" cy="4011000"/>
          </a:xfrm>
          <a:prstGeom prst="rect">
            <a:avLst/>
          </a:prstGeom>
          <a:solidFill>
            <a:srgbClr val="756F64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0" y="574300"/>
            <a:ext cx="6125400" cy="1042500"/>
          </a:xfrm>
          <a:prstGeom prst="rect">
            <a:avLst/>
          </a:prstGeom>
          <a:solidFill>
            <a:srgbClr val="523A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2CC"/>
              </a:solidFill>
            </a:endParaRPr>
          </a:p>
        </p:txBody>
      </p:sp>
      <p:sp>
        <p:nvSpPr>
          <p:cNvPr id="64" name="Shape 64"/>
          <p:cNvSpPr txBox="1"/>
          <p:nvPr/>
        </p:nvSpPr>
        <p:spPr>
          <a:xfrm>
            <a:off x="0" y="574300"/>
            <a:ext cx="6448200" cy="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FF5E3"/>
                </a:solidFill>
                <a:latin typeface="Merriweather"/>
                <a:ea typeface="Merriweather"/>
                <a:cs typeface="Merriweather"/>
                <a:sym typeface="Merriweather"/>
              </a:rPr>
              <a:t>Sobre nosotros</a:t>
            </a:r>
            <a:endParaRPr sz="6000" b="1">
              <a:solidFill>
                <a:srgbClr val="FFF5E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65" name="Shape 65"/>
          <p:cNvPicPr preferRelativeResize="0"/>
          <p:nvPr/>
        </p:nvPicPr>
        <p:blipFill rotWithShape="1">
          <a:blip r:embed="rId3">
            <a:alphaModFix/>
          </a:blip>
          <a:srcRect l="19490" t="14911" r="27587" b="14381"/>
          <a:stretch/>
        </p:blipFill>
        <p:spPr>
          <a:xfrm>
            <a:off x="1202050" y="1735450"/>
            <a:ext cx="1429126" cy="2545951"/>
          </a:xfrm>
          <a:prstGeom prst="rect">
            <a:avLst/>
          </a:prstGeom>
          <a:noFill/>
          <a:ln w="38100" cap="flat" cmpd="sng">
            <a:solidFill>
              <a:srgbClr val="EEE4CD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6" name="Shape 66"/>
          <p:cNvPicPr preferRelativeResize="0"/>
          <p:nvPr/>
        </p:nvPicPr>
        <p:blipFill rotWithShape="1">
          <a:blip r:embed="rId4">
            <a:alphaModFix/>
          </a:blip>
          <a:srcRect l="29793" r="21421"/>
          <a:stretch/>
        </p:blipFill>
        <p:spPr>
          <a:xfrm>
            <a:off x="2910700" y="1737325"/>
            <a:ext cx="1373899" cy="2545949"/>
          </a:xfrm>
          <a:prstGeom prst="rect">
            <a:avLst/>
          </a:prstGeom>
          <a:noFill/>
          <a:ln w="38100" cap="flat" cmpd="sng">
            <a:solidFill>
              <a:srgbClr val="EEE4CD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7" name="Shape 67"/>
          <p:cNvPicPr preferRelativeResize="0"/>
          <p:nvPr/>
        </p:nvPicPr>
        <p:blipFill rotWithShape="1">
          <a:blip r:embed="rId5">
            <a:alphaModFix/>
          </a:blip>
          <a:srcRect l="16720" r="7618" b="11378"/>
          <a:stretch/>
        </p:blipFill>
        <p:spPr>
          <a:xfrm>
            <a:off x="4564125" y="1735450"/>
            <a:ext cx="1505275" cy="2545951"/>
          </a:xfrm>
          <a:prstGeom prst="rect">
            <a:avLst/>
          </a:prstGeom>
          <a:noFill/>
          <a:ln w="38100" cap="flat" cmpd="sng">
            <a:solidFill>
              <a:srgbClr val="EEE4CD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8" name="Shape 68"/>
          <p:cNvPicPr preferRelativeResize="0"/>
          <p:nvPr/>
        </p:nvPicPr>
        <p:blipFill rotWithShape="1">
          <a:blip r:embed="rId6">
            <a:alphaModFix/>
          </a:blip>
          <a:srcRect l="12550" r="15111"/>
          <a:stretch/>
        </p:blipFill>
        <p:spPr>
          <a:xfrm>
            <a:off x="6540425" y="1737325"/>
            <a:ext cx="1373900" cy="2490000"/>
          </a:xfrm>
          <a:prstGeom prst="rect">
            <a:avLst/>
          </a:prstGeom>
          <a:noFill/>
          <a:ln w="38100" cap="flat" cmpd="sng">
            <a:solidFill>
              <a:srgbClr val="EEE4CD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9" name="Shape 69"/>
          <p:cNvSpPr txBox="1"/>
          <p:nvPr/>
        </p:nvSpPr>
        <p:spPr>
          <a:xfrm>
            <a:off x="1096113" y="4281400"/>
            <a:ext cx="16410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5E3"/>
                </a:solidFill>
                <a:latin typeface="Nunito"/>
                <a:ea typeface="Nunito"/>
                <a:cs typeface="Nunito"/>
                <a:sym typeface="Nunito"/>
              </a:rPr>
              <a:t>Valeria Vanegas</a:t>
            </a:r>
            <a:endParaRPr>
              <a:solidFill>
                <a:srgbClr val="FFF5E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0" name="Shape 70"/>
          <p:cNvSpPr txBox="1"/>
          <p:nvPr/>
        </p:nvSpPr>
        <p:spPr>
          <a:xfrm>
            <a:off x="2777150" y="4281400"/>
            <a:ext cx="1641000" cy="2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5E3"/>
                </a:solidFill>
                <a:latin typeface="Nunito"/>
                <a:ea typeface="Nunito"/>
                <a:cs typeface="Nunito"/>
                <a:sym typeface="Nunito"/>
              </a:rPr>
              <a:t>Mateo Contreras</a:t>
            </a:r>
            <a:endParaRPr>
              <a:solidFill>
                <a:srgbClr val="FFF5E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1" name="Shape 71"/>
          <p:cNvSpPr txBox="1"/>
          <p:nvPr/>
        </p:nvSpPr>
        <p:spPr>
          <a:xfrm>
            <a:off x="4496250" y="4281400"/>
            <a:ext cx="1641000" cy="2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5E3"/>
                </a:solidFill>
                <a:latin typeface="Nunito"/>
                <a:ea typeface="Nunito"/>
                <a:cs typeface="Nunito"/>
                <a:sym typeface="Nunito"/>
              </a:rPr>
              <a:t>Juan Sosa</a:t>
            </a:r>
            <a:endParaRPr>
              <a:solidFill>
                <a:srgbClr val="FFF5E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2" name="Shape 72"/>
          <p:cNvSpPr txBox="1"/>
          <p:nvPr/>
        </p:nvSpPr>
        <p:spPr>
          <a:xfrm>
            <a:off x="6406875" y="4281400"/>
            <a:ext cx="1641000" cy="2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5E3"/>
                </a:solidFill>
                <a:latin typeface="Nunito"/>
                <a:ea typeface="Nunito"/>
                <a:cs typeface="Nunito"/>
                <a:sym typeface="Nunito"/>
              </a:rPr>
              <a:t>Carlos Sarmiento</a:t>
            </a:r>
            <a:endParaRPr>
              <a:solidFill>
                <a:srgbClr val="FFF5E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951527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050" y="152400"/>
            <a:ext cx="7659881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266" y="472447"/>
            <a:ext cx="1189699" cy="51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/>
          <p:nvPr/>
        </p:nvSpPr>
        <p:spPr>
          <a:xfrm>
            <a:off x="3770225" y="3096075"/>
            <a:ext cx="1248300" cy="51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Shape 241"/>
          <p:cNvSpPr txBox="1"/>
          <p:nvPr/>
        </p:nvSpPr>
        <p:spPr>
          <a:xfrm>
            <a:off x="3663875" y="3032375"/>
            <a:ext cx="14610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Monitoria personalizada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($$$) o </a:t>
            </a:r>
            <a:r>
              <a:rPr lang="en" sz="1000" u="sng">
                <a:latin typeface="Calibri"/>
                <a:ea typeface="Calibri"/>
                <a:cs typeface="Calibri"/>
                <a:sym typeface="Calibri"/>
              </a:rPr>
              <a:t>premium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Pepito 1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Shape 2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8525" y="3032375"/>
            <a:ext cx="590101" cy="5901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25880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050" y="152400"/>
            <a:ext cx="7659881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266" y="472447"/>
            <a:ext cx="1189699" cy="51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/>
          <p:nvPr/>
        </p:nvSpPr>
        <p:spPr>
          <a:xfrm>
            <a:off x="3770225" y="3096075"/>
            <a:ext cx="1248300" cy="51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Shape 241"/>
          <p:cNvSpPr txBox="1"/>
          <p:nvPr/>
        </p:nvSpPr>
        <p:spPr>
          <a:xfrm>
            <a:off x="3663875" y="3032375"/>
            <a:ext cx="14610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Monitoria personalizada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($$$) o </a:t>
            </a:r>
            <a:r>
              <a:rPr lang="en" sz="1000" u="sng">
                <a:latin typeface="Calibri"/>
                <a:ea typeface="Calibri"/>
                <a:cs typeface="Calibri"/>
                <a:sym typeface="Calibri"/>
              </a:rPr>
              <a:t>premium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Pepito 1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Shape 2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8525" y="3032375"/>
            <a:ext cx="590101" cy="5901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24543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050" y="152400"/>
            <a:ext cx="7659881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266" y="472447"/>
            <a:ext cx="1189699" cy="51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/>
          <p:nvPr/>
        </p:nvSpPr>
        <p:spPr>
          <a:xfrm>
            <a:off x="3770225" y="3096075"/>
            <a:ext cx="1248300" cy="51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Shape 241"/>
          <p:cNvSpPr txBox="1"/>
          <p:nvPr/>
        </p:nvSpPr>
        <p:spPr>
          <a:xfrm>
            <a:off x="3663875" y="3032375"/>
            <a:ext cx="14610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Monitoria personalizada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($$$) o </a:t>
            </a:r>
            <a:r>
              <a:rPr lang="en" sz="1000" u="sng">
                <a:latin typeface="Calibri"/>
                <a:ea typeface="Calibri"/>
                <a:cs typeface="Calibri"/>
                <a:sym typeface="Calibri"/>
              </a:rPr>
              <a:t>premium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Pepito 1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Shape 2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8525" y="3032375"/>
            <a:ext cx="590101" cy="5901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21606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050" y="152400"/>
            <a:ext cx="7659881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266" y="472447"/>
            <a:ext cx="1189699" cy="51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/>
          <p:nvPr/>
        </p:nvSpPr>
        <p:spPr>
          <a:xfrm>
            <a:off x="3770225" y="3096075"/>
            <a:ext cx="1248300" cy="51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Shape 241"/>
          <p:cNvSpPr txBox="1"/>
          <p:nvPr/>
        </p:nvSpPr>
        <p:spPr>
          <a:xfrm>
            <a:off x="3663875" y="3032375"/>
            <a:ext cx="14610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Monitoria personalizada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($$$) o </a:t>
            </a:r>
            <a:r>
              <a:rPr lang="en" sz="1000" u="sng">
                <a:latin typeface="Calibri"/>
                <a:ea typeface="Calibri"/>
                <a:cs typeface="Calibri"/>
                <a:sym typeface="Calibri"/>
              </a:rPr>
              <a:t>premium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Pepito 1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Shape 2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8525" y="3032375"/>
            <a:ext cx="590101" cy="5901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72831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050" y="152400"/>
            <a:ext cx="7659881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266" y="472447"/>
            <a:ext cx="1189699" cy="51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/>
          <p:nvPr/>
        </p:nvSpPr>
        <p:spPr>
          <a:xfrm>
            <a:off x="3770225" y="3096075"/>
            <a:ext cx="1248300" cy="51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Shape 241"/>
          <p:cNvSpPr txBox="1"/>
          <p:nvPr/>
        </p:nvSpPr>
        <p:spPr>
          <a:xfrm>
            <a:off x="3663875" y="3032375"/>
            <a:ext cx="14610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Monitoria personalizada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($$$) o </a:t>
            </a:r>
            <a:r>
              <a:rPr lang="en" sz="1000" u="sng">
                <a:latin typeface="Calibri"/>
                <a:ea typeface="Calibri"/>
                <a:cs typeface="Calibri"/>
                <a:sym typeface="Calibri"/>
              </a:rPr>
              <a:t>premium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Pepito 1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Shape 2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8525" y="3032375"/>
            <a:ext cx="590101" cy="5901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3708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296750" y="1730700"/>
            <a:ext cx="2674200" cy="2846700"/>
          </a:xfrm>
          <a:prstGeom prst="rect">
            <a:avLst/>
          </a:prstGeom>
          <a:solidFill>
            <a:srgbClr val="D4D4D4">
              <a:alpha val="4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Shape 248"/>
          <p:cNvSpPr/>
          <p:nvPr/>
        </p:nvSpPr>
        <p:spPr>
          <a:xfrm>
            <a:off x="3289100" y="1730700"/>
            <a:ext cx="2674200" cy="2846700"/>
          </a:xfrm>
          <a:prstGeom prst="rect">
            <a:avLst/>
          </a:prstGeom>
          <a:solidFill>
            <a:srgbClr val="D4D4D4">
              <a:alpha val="4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0" y="418300"/>
            <a:ext cx="3472800" cy="1198500"/>
          </a:xfrm>
          <a:prstGeom prst="rect">
            <a:avLst/>
          </a:prstGeom>
          <a:solidFill>
            <a:srgbClr val="6149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Shape 250"/>
          <p:cNvSpPr txBox="1"/>
          <p:nvPr/>
        </p:nvSpPr>
        <p:spPr>
          <a:xfrm>
            <a:off x="160675" y="498350"/>
            <a:ext cx="3262200" cy="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3F3F3"/>
                </a:solidFill>
                <a:latin typeface="Merriweather"/>
                <a:ea typeface="Merriweather"/>
                <a:cs typeface="Merriweather"/>
                <a:sym typeface="Merriweather"/>
              </a:rPr>
              <a:t>Costos</a:t>
            </a:r>
            <a:endParaRPr sz="6000" b="1">
              <a:solidFill>
                <a:srgbClr val="F3F3F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1" name="Shape 251"/>
          <p:cNvSpPr txBox="1"/>
          <p:nvPr/>
        </p:nvSpPr>
        <p:spPr>
          <a:xfrm>
            <a:off x="328775" y="3860700"/>
            <a:ext cx="26742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Desarrolladores</a:t>
            </a:r>
            <a:endParaRPr sz="2400" b="1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6249425" y="1730700"/>
            <a:ext cx="2674200" cy="2846700"/>
          </a:xfrm>
          <a:prstGeom prst="rect">
            <a:avLst/>
          </a:prstGeom>
          <a:solidFill>
            <a:srgbClr val="D4D4D4">
              <a:alpha val="4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Shape 253"/>
          <p:cNvSpPr txBox="1"/>
          <p:nvPr/>
        </p:nvSpPr>
        <p:spPr>
          <a:xfrm>
            <a:off x="3645050" y="3925700"/>
            <a:ext cx="19635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Hosting</a:t>
            </a:r>
            <a:endParaRPr sz="2400" b="1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54" name="Shape 2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2750" y="1730700"/>
            <a:ext cx="2060724" cy="206072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 txBox="1"/>
          <p:nvPr/>
        </p:nvSpPr>
        <p:spPr>
          <a:xfrm>
            <a:off x="5983325" y="3925700"/>
            <a:ext cx="32064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Propiedad intelectual</a:t>
            </a:r>
            <a:endParaRPr sz="2400" b="1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56" name="Shape 2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375" y="195570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Shape 2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5000" y="1843188"/>
            <a:ext cx="2130000" cy="213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0" y="636700"/>
            <a:ext cx="9144000" cy="4479300"/>
          </a:xfrm>
          <a:prstGeom prst="rect">
            <a:avLst/>
          </a:prstGeom>
          <a:solidFill>
            <a:srgbClr val="756F64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Shape 263"/>
          <p:cNvSpPr/>
          <p:nvPr/>
        </p:nvSpPr>
        <p:spPr>
          <a:xfrm>
            <a:off x="0" y="418300"/>
            <a:ext cx="5571600" cy="1198500"/>
          </a:xfrm>
          <a:prstGeom prst="rect">
            <a:avLst/>
          </a:prstGeom>
          <a:solidFill>
            <a:srgbClr val="008174">
              <a:alpha val="9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Shape 264"/>
          <p:cNvSpPr txBox="1"/>
          <p:nvPr/>
        </p:nvSpPr>
        <p:spPr>
          <a:xfrm>
            <a:off x="139200" y="484550"/>
            <a:ext cx="5293200" cy="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3F3F3"/>
                </a:solidFill>
                <a:latin typeface="Merriweather"/>
                <a:ea typeface="Merriweather"/>
                <a:cs typeface="Merriweather"/>
                <a:sym typeface="Merriweather"/>
              </a:rPr>
              <a:t>Testimonios</a:t>
            </a:r>
            <a:endParaRPr sz="6000" b="1">
              <a:solidFill>
                <a:srgbClr val="F3F3F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65" name="Shape 265"/>
          <p:cNvSpPr txBox="1"/>
          <p:nvPr/>
        </p:nvSpPr>
        <p:spPr>
          <a:xfrm>
            <a:off x="595025" y="1616800"/>
            <a:ext cx="8094000" cy="29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500"/>
              <a:buFont typeface="Merriweather"/>
              <a:buChar char="●"/>
            </a:pPr>
            <a:r>
              <a:rPr lang="en" sz="1500">
                <a:solidFill>
                  <a:srgbClr val="EEEEEE"/>
                </a:solidFill>
                <a:latin typeface="Merriweather"/>
                <a:ea typeface="Merriweather"/>
                <a:cs typeface="Merriweather"/>
                <a:sym typeface="Merriweather"/>
              </a:rPr>
              <a:t>Opiniones completamente positivas sobre los recursos. Opiniones mixtas sobre sugerencia de tiempos</a:t>
            </a:r>
            <a:endParaRPr sz="1500">
              <a:solidFill>
                <a:srgbClr val="EEEEEE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EEEEEE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500"/>
              <a:buFont typeface="Merriweather"/>
              <a:buChar char="●"/>
            </a:pPr>
            <a:r>
              <a:rPr lang="en" sz="1500">
                <a:solidFill>
                  <a:srgbClr val="EEEEEE"/>
                </a:solidFill>
                <a:latin typeface="Merriweather"/>
                <a:ea typeface="Merriweather"/>
                <a:cs typeface="Merriweather"/>
                <a:sym typeface="Merriweather"/>
              </a:rPr>
              <a:t>Posibilidad de desactivar temporalmente la sugerencia de tiempos</a:t>
            </a:r>
            <a:endParaRPr sz="1500">
              <a:solidFill>
                <a:srgbClr val="EEEEEE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EEEEEE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500"/>
              <a:buFont typeface="Merriweather"/>
              <a:buChar char="●"/>
            </a:pPr>
            <a:r>
              <a:rPr lang="en" sz="1500">
                <a:solidFill>
                  <a:srgbClr val="EEEEEE"/>
                </a:solidFill>
                <a:latin typeface="Merriweather"/>
                <a:ea typeface="Merriweather"/>
                <a:cs typeface="Merriweather"/>
                <a:sym typeface="Merriweather"/>
              </a:rPr>
              <a:t>Notificación cuando se agregue un recurso</a:t>
            </a:r>
            <a:endParaRPr sz="1500">
              <a:solidFill>
                <a:srgbClr val="EEEEEE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EEEEEE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500"/>
              <a:buFont typeface="Merriweather"/>
              <a:buChar char="●"/>
            </a:pPr>
            <a:r>
              <a:rPr lang="en" sz="1500">
                <a:solidFill>
                  <a:srgbClr val="EEEEEE"/>
                </a:solidFill>
                <a:latin typeface="Merriweather"/>
                <a:ea typeface="Merriweather"/>
                <a:cs typeface="Merriweather"/>
                <a:sym typeface="Merriweather"/>
              </a:rPr>
              <a:t>Pausa en contador de tiempo de estudio</a:t>
            </a:r>
            <a:endParaRPr sz="1500">
              <a:solidFill>
                <a:srgbClr val="EEEEEE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EEEEEE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500"/>
              <a:buFont typeface="Merriweather"/>
              <a:buChar char="●"/>
            </a:pPr>
            <a:r>
              <a:rPr lang="en" sz="1500">
                <a:solidFill>
                  <a:srgbClr val="EEEEEE"/>
                </a:solidFill>
                <a:latin typeface="Merriweather"/>
                <a:ea typeface="Merriweather"/>
                <a:cs typeface="Merriweather"/>
                <a:sym typeface="Merriweather"/>
              </a:rPr>
              <a:t>Tutorial de primera vez</a:t>
            </a:r>
            <a:endParaRPr sz="1500">
              <a:solidFill>
                <a:srgbClr val="EEEEEE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EEEEEE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500"/>
              <a:buFont typeface="Merriweather"/>
              <a:buChar char="●"/>
            </a:pPr>
            <a:r>
              <a:rPr lang="en" sz="1500">
                <a:solidFill>
                  <a:srgbClr val="EEEEEE"/>
                </a:solidFill>
                <a:latin typeface="Merriweather"/>
                <a:ea typeface="Merriweather"/>
                <a:cs typeface="Merriweather"/>
                <a:sym typeface="Merriweather"/>
              </a:rPr>
              <a:t>Agenda con PARA-HACER</a:t>
            </a:r>
            <a:endParaRPr sz="1500">
              <a:solidFill>
                <a:srgbClr val="EEEEEE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/>
        </p:nvSpPr>
        <p:spPr>
          <a:xfrm>
            <a:off x="0" y="1070125"/>
            <a:ext cx="9144000" cy="3659100"/>
          </a:xfrm>
          <a:prstGeom prst="rect">
            <a:avLst/>
          </a:prstGeom>
          <a:solidFill>
            <a:srgbClr val="756F64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425600" y="1224375"/>
            <a:ext cx="2888400" cy="7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EEEEE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“Vamos a </a:t>
            </a:r>
            <a:endParaRPr sz="3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72" name="Shape 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3584924"/>
            <a:ext cx="2480624" cy="10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5233" y="3634478"/>
            <a:ext cx="2308896" cy="9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/>
          <p:nvPr/>
        </p:nvSpPr>
        <p:spPr>
          <a:xfrm>
            <a:off x="1237400" y="1670800"/>
            <a:ext cx="5155800" cy="11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0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transformar</a:t>
            </a:r>
            <a:endParaRPr sz="6000"/>
          </a:p>
        </p:txBody>
      </p:sp>
      <p:sp>
        <p:nvSpPr>
          <p:cNvPr id="275" name="Shape 275"/>
          <p:cNvSpPr txBox="1"/>
          <p:nvPr/>
        </p:nvSpPr>
        <p:spPr>
          <a:xfrm>
            <a:off x="2823775" y="2568325"/>
            <a:ext cx="5233200" cy="12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tu vida académica</a:t>
            </a:r>
            <a:r>
              <a:rPr lang="en" sz="4500"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”</a:t>
            </a:r>
            <a:endParaRPr sz="45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sz="4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636700"/>
            <a:ext cx="9144000" cy="4011000"/>
          </a:xfrm>
          <a:prstGeom prst="rect">
            <a:avLst/>
          </a:prstGeom>
          <a:solidFill>
            <a:srgbClr val="756F64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0" y="574300"/>
            <a:ext cx="6125400" cy="1042500"/>
          </a:xfrm>
          <a:prstGeom prst="rect">
            <a:avLst/>
          </a:prstGeom>
          <a:solidFill>
            <a:srgbClr val="523A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2CC"/>
              </a:solidFill>
            </a:endParaRPr>
          </a:p>
        </p:txBody>
      </p:sp>
      <p:sp>
        <p:nvSpPr>
          <p:cNvPr id="64" name="Shape 64"/>
          <p:cNvSpPr txBox="1"/>
          <p:nvPr/>
        </p:nvSpPr>
        <p:spPr>
          <a:xfrm>
            <a:off x="0" y="574300"/>
            <a:ext cx="6448200" cy="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FF5E3"/>
                </a:solidFill>
                <a:latin typeface="Merriweather"/>
                <a:ea typeface="Merriweather"/>
                <a:cs typeface="Merriweather"/>
                <a:sym typeface="Merriweather"/>
              </a:rPr>
              <a:t>Sobre nosotros</a:t>
            </a:r>
            <a:endParaRPr sz="6000" b="1">
              <a:solidFill>
                <a:srgbClr val="FFF5E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65" name="Shape 65"/>
          <p:cNvPicPr preferRelativeResize="0"/>
          <p:nvPr/>
        </p:nvPicPr>
        <p:blipFill rotWithShape="1">
          <a:blip r:embed="rId3">
            <a:alphaModFix/>
          </a:blip>
          <a:srcRect l="19490" t="14911" r="27587" b="14381"/>
          <a:stretch/>
        </p:blipFill>
        <p:spPr>
          <a:xfrm>
            <a:off x="1202050" y="1735450"/>
            <a:ext cx="1429126" cy="2545951"/>
          </a:xfrm>
          <a:prstGeom prst="rect">
            <a:avLst/>
          </a:prstGeom>
          <a:noFill/>
          <a:ln w="38100" cap="flat" cmpd="sng">
            <a:solidFill>
              <a:srgbClr val="EEE4CD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6" name="Shape 66"/>
          <p:cNvPicPr preferRelativeResize="0"/>
          <p:nvPr/>
        </p:nvPicPr>
        <p:blipFill rotWithShape="1">
          <a:blip r:embed="rId4">
            <a:alphaModFix/>
          </a:blip>
          <a:srcRect l="29793" r="21421"/>
          <a:stretch/>
        </p:blipFill>
        <p:spPr>
          <a:xfrm>
            <a:off x="2910700" y="1737325"/>
            <a:ext cx="1373899" cy="2545949"/>
          </a:xfrm>
          <a:prstGeom prst="rect">
            <a:avLst/>
          </a:prstGeom>
          <a:noFill/>
          <a:ln w="38100" cap="flat" cmpd="sng">
            <a:solidFill>
              <a:srgbClr val="EEE4CD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7" name="Shape 67"/>
          <p:cNvPicPr preferRelativeResize="0"/>
          <p:nvPr/>
        </p:nvPicPr>
        <p:blipFill rotWithShape="1">
          <a:blip r:embed="rId5">
            <a:alphaModFix/>
          </a:blip>
          <a:srcRect l="16720" r="7618" b="11378"/>
          <a:stretch/>
        </p:blipFill>
        <p:spPr>
          <a:xfrm>
            <a:off x="4564125" y="1735450"/>
            <a:ext cx="1505275" cy="2545951"/>
          </a:xfrm>
          <a:prstGeom prst="rect">
            <a:avLst/>
          </a:prstGeom>
          <a:noFill/>
          <a:ln w="38100" cap="flat" cmpd="sng">
            <a:solidFill>
              <a:srgbClr val="EEE4CD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8" name="Shape 68"/>
          <p:cNvPicPr preferRelativeResize="0"/>
          <p:nvPr/>
        </p:nvPicPr>
        <p:blipFill rotWithShape="1">
          <a:blip r:embed="rId6">
            <a:alphaModFix/>
          </a:blip>
          <a:srcRect l="12550" r="15111"/>
          <a:stretch/>
        </p:blipFill>
        <p:spPr>
          <a:xfrm>
            <a:off x="6540425" y="1737325"/>
            <a:ext cx="1373900" cy="2490000"/>
          </a:xfrm>
          <a:prstGeom prst="rect">
            <a:avLst/>
          </a:prstGeom>
          <a:noFill/>
          <a:ln w="38100" cap="flat" cmpd="sng">
            <a:solidFill>
              <a:srgbClr val="EEE4CD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9" name="Shape 69"/>
          <p:cNvSpPr txBox="1"/>
          <p:nvPr/>
        </p:nvSpPr>
        <p:spPr>
          <a:xfrm>
            <a:off x="1096113" y="4281400"/>
            <a:ext cx="16410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5E3"/>
                </a:solidFill>
                <a:latin typeface="Nunito"/>
                <a:ea typeface="Nunito"/>
                <a:cs typeface="Nunito"/>
                <a:sym typeface="Nunito"/>
              </a:rPr>
              <a:t>Valeria Vanegas</a:t>
            </a:r>
            <a:endParaRPr>
              <a:solidFill>
                <a:srgbClr val="FFF5E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0" name="Shape 70"/>
          <p:cNvSpPr txBox="1"/>
          <p:nvPr/>
        </p:nvSpPr>
        <p:spPr>
          <a:xfrm>
            <a:off x="2777150" y="4281400"/>
            <a:ext cx="1641000" cy="2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5E3"/>
                </a:solidFill>
                <a:latin typeface="Nunito"/>
                <a:ea typeface="Nunito"/>
                <a:cs typeface="Nunito"/>
                <a:sym typeface="Nunito"/>
              </a:rPr>
              <a:t>Mateo Contreras</a:t>
            </a:r>
            <a:endParaRPr>
              <a:solidFill>
                <a:srgbClr val="FFF5E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1" name="Shape 71"/>
          <p:cNvSpPr txBox="1"/>
          <p:nvPr/>
        </p:nvSpPr>
        <p:spPr>
          <a:xfrm>
            <a:off x="4496250" y="4281400"/>
            <a:ext cx="1641000" cy="2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5E3"/>
                </a:solidFill>
                <a:latin typeface="Nunito"/>
                <a:ea typeface="Nunito"/>
                <a:cs typeface="Nunito"/>
                <a:sym typeface="Nunito"/>
              </a:rPr>
              <a:t>Juan Sosa</a:t>
            </a:r>
            <a:endParaRPr>
              <a:solidFill>
                <a:srgbClr val="FFF5E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2" name="Shape 72"/>
          <p:cNvSpPr txBox="1"/>
          <p:nvPr/>
        </p:nvSpPr>
        <p:spPr>
          <a:xfrm>
            <a:off x="6406875" y="4281400"/>
            <a:ext cx="1641000" cy="2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5E3"/>
                </a:solidFill>
                <a:latin typeface="Nunito"/>
                <a:ea typeface="Nunito"/>
                <a:cs typeface="Nunito"/>
                <a:sym typeface="Nunito"/>
              </a:rPr>
              <a:t>Carlos Sarmiento</a:t>
            </a:r>
            <a:endParaRPr>
              <a:solidFill>
                <a:srgbClr val="FFF5E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218826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636700"/>
            <a:ext cx="9144000" cy="4011000"/>
          </a:xfrm>
          <a:prstGeom prst="rect">
            <a:avLst/>
          </a:prstGeom>
          <a:solidFill>
            <a:srgbClr val="756F64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0" y="574300"/>
            <a:ext cx="6125400" cy="1042500"/>
          </a:xfrm>
          <a:prstGeom prst="rect">
            <a:avLst/>
          </a:prstGeom>
          <a:solidFill>
            <a:srgbClr val="523A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2CC"/>
              </a:solidFill>
            </a:endParaRPr>
          </a:p>
        </p:txBody>
      </p:sp>
      <p:sp>
        <p:nvSpPr>
          <p:cNvPr id="64" name="Shape 64"/>
          <p:cNvSpPr txBox="1"/>
          <p:nvPr/>
        </p:nvSpPr>
        <p:spPr>
          <a:xfrm>
            <a:off x="0" y="574300"/>
            <a:ext cx="6448200" cy="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FF5E3"/>
                </a:solidFill>
                <a:latin typeface="Merriweather"/>
                <a:ea typeface="Merriweather"/>
                <a:cs typeface="Merriweather"/>
                <a:sym typeface="Merriweather"/>
              </a:rPr>
              <a:t>Sobre nosotros</a:t>
            </a:r>
            <a:endParaRPr sz="6000" b="1">
              <a:solidFill>
                <a:srgbClr val="FFF5E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65" name="Shape 65"/>
          <p:cNvPicPr preferRelativeResize="0"/>
          <p:nvPr/>
        </p:nvPicPr>
        <p:blipFill rotWithShape="1">
          <a:blip r:embed="rId3">
            <a:alphaModFix/>
          </a:blip>
          <a:srcRect l="19490" t="14911" r="27587" b="14381"/>
          <a:stretch/>
        </p:blipFill>
        <p:spPr>
          <a:xfrm>
            <a:off x="1202050" y="1735450"/>
            <a:ext cx="1429126" cy="2545951"/>
          </a:xfrm>
          <a:prstGeom prst="rect">
            <a:avLst/>
          </a:prstGeom>
          <a:noFill/>
          <a:ln w="38100" cap="flat" cmpd="sng">
            <a:solidFill>
              <a:srgbClr val="EEE4CD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6" name="Shape 66"/>
          <p:cNvPicPr preferRelativeResize="0"/>
          <p:nvPr/>
        </p:nvPicPr>
        <p:blipFill rotWithShape="1">
          <a:blip r:embed="rId4">
            <a:alphaModFix/>
          </a:blip>
          <a:srcRect l="29793" r="21421"/>
          <a:stretch/>
        </p:blipFill>
        <p:spPr>
          <a:xfrm>
            <a:off x="2910700" y="1737325"/>
            <a:ext cx="1373899" cy="2545949"/>
          </a:xfrm>
          <a:prstGeom prst="rect">
            <a:avLst/>
          </a:prstGeom>
          <a:noFill/>
          <a:ln w="38100" cap="flat" cmpd="sng">
            <a:solidFill>
              <a:srgbClr val="EEE4CD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7" name="Shape 67"/>
          <p:cNvPicPr preferRelativeResize="0"/>
          <p:nvPr/>
        </p:nvPicPr>
        <p:blipFill rotWithShape="1">
          <a:blip r:embed="rId5">
            <a:alphaModFix/>
          </a:blip>
          <a:srcRect l="16720" r="7618" b="11378"/>
          <a:stretch/>
        </p:blipFill>
        <p:spPr>
          <a:xfrm>
            <a:off x="4564125" y="1735450"/>
            <a:ext cx="1505275" cy="2545951"/>
          </a:xfrm>
          <a:prstGeom prst="rect">
            <a:avLst/>
          </a:prstGeom>
          <a:noFill/>
          <a:ln w="38100" cap="flat" cmpd="sng">
            <a:solidFill>
              <a:srgbClr val="EEE4CD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8" name="Shape 68"/>
          <p:cNvPicPr preferRelativeResize="0"/>
          <p:nvPr/>
        </p:nvPicPr>
        <p:blipFill rotWithShape="1">
          <a:blip r:embed="rId6">
            <a:alphaModFix/>
          </a:blip>
          <a:srcRect l="12550" r="15111"/>
          <a:stretch/>
        </p:blipFill>
        <p:spPr>
          <a:xfrm>
            <a:off x="6540425" y="1737325"/>
            <a:ext cx="1373900" cy="2490000"/>
          </a:xfrm>
          <a:prstGeom prst="rect">
            <a:avLst/>
          </a:prstGeom>
          <a:noFill/>
          <a:ln w="38100" cap="flat" cmpd="sng">
            <a:solidFill>
              <a:srgbClr val="EEE4CD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9" name="Shape 69"/>
          <p:cNvSpPr txBox="1"/>
          <p:nvPr/>
        </p:nvSpPr>
        <p:spPr>
          <a:xfrm>
            <a:off x="1096113" y="4281400"/>
            <a:ext cx="16410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5E3"/>
                </a:solidFill>
                <a:latin typeface="Nunito"/>
                <a:ea typeface="Nunito"/>
                <a:cs typeface="Nunito"/>
                <a:sym typeface="Nunito"/>
              </a:rPr>
              <a:t>Valeria Vanegas</a:t>
            </a:r>
            <a:endParaRPr>
              <a:solidFill>
                <a:srgbClr val="FFF5E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0" name="Shape 70"/>
          <p:cNvSpPr txBox="1"/>
          <p:nvPr/>
        </p:nvSpPr>
        <p:spPr>
          <a:xfrm>
            <a:off x="2777150" y="4281400"/>
            <a:ext cx="1641000" cy="2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5E3"/>
                </a:solidFill>
                <a:latin typeface="Nunito"/>
                <a:ea typeface="Nunito"/>
                <a:cs typeface="Nunito"/>
                <a:sym typeface="Nunito"/>
              </a:rPr>
              <a:t>Mateo Contreras</a:t>
            </a:r>
            <a:endParaRPr>
              <a:solidFill>
                <a:srgbClr val="FFF5E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1" name="Shape 71"/>
          <p:cNvSpPr txBox="1"/>
          <p:nvPr/>
        </p:nvSpPr>
        <p:spPr>
          <a:xfrm>
            <a:off x="4496250" y="4281400"/>
            <a:ext cx="1641000" cy="2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5E3"/>
                </a:solidFill>
                <a:latin typeface="Nunito"/>
                <a:ea typeface="Nunito"/>
                <a:cs typeface="Nunito"/>
                <a:sym typeface="Nunito"/>
              </a:rPr>
              <a:t>Juan Sosa</a:t>
            </a:r>
            <a:endParaRPr>
              <a:solidFill>
                <a:srgbClr val="FFF5E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2" name="Shape 72"/>
          <p:cNvSpPr txBox="1"/>
          <p:nvPr/>
        </p:nvSpPr>
        <p:spPr>
          <a:xfrm>
            <a:off x="6406875" y="4281400"/>
            <a:ext cx="1641000" cy="2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5E3"/>
                </a:solidFill>
                <a:latin typeface="Nunito"/>
                <a:ea typeface="Nunito"/>
                <a:cs typeface="Nunito"/>
                <a:sym typeface="Nunito"/>
              </a:rPr>
              <a:t>Carlos Sarmiento</a:t>
            </a:r>
            <a:endParaRPr>
              <a:solidFill>
                <a:srgbClr val="FFF5E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4212242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636700"/>
            <a:ext cx="9144000" cy="4011000"/>
          </a:xfrm>
          <a:prstGeom prst="rect">
            <a:avLst/>
          </a:prstGeom>
          <a:solidFill>
            <a:srgbClr val="756F64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0" y="574300"/>
            <a:ext cx="6125400" cy="1042500"/>
          </a:xfrm>
          <a:prstGeom prst="rect">
            <a:avLst/>
          </a:prstGeom>
          <a:solidFill>
            <a:srgbClr val="523A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2CC"/>
              </a:solidFill>
            </a:endParaRPr>
          </a:p>
        </p:txBody>
      </p:sp>
      <p:sp>
        <p:nvSpPr>
          <p:cNvPr id="64" name="Shape 64"/>
          <p:cNvSpPr txBox="1"/>
          <p:nvPr/>
        </p:nvSpPr>
        <p:spPr>
          <a:xfrm>
            <a:off x="0" y="574300"/>
            <a:ext cx="6448200" cy="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FF5E3"/>
                </a:solidFill>
                <a:latin typeface="Merriweather"/>
                <a:ea typeface="Merriweather"/>
                <a:cs typeface="Merriweather"/>
                <a:sym typeface="Merriweather"/>
              </a:rPr>
              <a:t>Sobre nosotros</a:t>
            </a:r>
            <a:endParaRPr sz="6000" b="1">
              <a:solidFill>
                <a:srgbClr val="FFF5E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65" name="Shape 65"/>
          <p:cNvPicPr preferRelativeResize="0"/>
          <p:nvPr/>
        </p:nvPicPr>
        <p:blipFill rotWithShape="1">
          <a:blip r:embed="rId3">
            <a:alphaModFix/>
          </a:blip>
          <a:srcRect l="19490" t="14911" r="27587" b="14381"/>
          <a:stretch/>
        </p:blipFill>
        <p:spPr>
          <a:xfrm>
            <a:off x="1202050" y="1735450"/>
            <a:ext cx="1429126" cy="2545951"/>
          </a:xfrm>
          <a:prstGeom prst="rect">
            <a:avLst/>
          </a:prstGeom>
          <a:noFill/>
          <a:ln w="38100" cap="flat" cmpd="sng">
            <a:solidFill>
              <a:srgbClr val="EEE4CD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6" name="Shape 66"/>
          <p:cNvPicPr preferRelativeResize="0"/>
          <p:nvPr/>
        </p:nvPicPr>
        <p:blipFill rotWithShape="1">
          <a:blip r:embed="rId4">
            <a:alphaModFix/>
          </a:blip>
          <a:srcRect l="29793" r="21421"/>
          <a:stretch/>
        </p:blipFill>
        <p:spPr>
          <a:xfrm>
            <a:off x="2910700" y="1737325"/>
            <a:ext cx="1373899" cy="2545949"/>
          </a:xfrm>
          <a:prstGeom prst="rect">
            <a:avLst/>
          </a:prstGeom>
          <a:noFill/>
          <a:ln w="38100" cap="flat" cmpd="sng">
            <a:solidFill>
              <a:srgbClr val="EEE4CD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7" name="Shape 67"/>
          <p:cNvPicPr preferRelativeResize="0"/>
          <p:nvPr/>
        </p:nvPicPr>
        <p:blipFill rotWithShape="1">
          <a:blip r:embed="rId5">
            <a:alphaModFix/>
          </a:blip>
          <a:srcRect l="16720" r="7618" b="11378"/>
          <a:stretch/>
        </p:blipFill>
        <p:spPr>
          <a:xfrm>
            <a:off x="4564125" y="1735450"/>
            <a:ext cx="1505275" cy="2545951"/>
          </a:xfrm>
          <a:prstGeom prst="rect">
            <a:avLst/>
          </a:prstGeom>
          <a:noFill/>
          <a:ln w="38100" cap="flat" cmpd="sng">
            <a:solidFill>
              <a:srgbClr val="EEE4CD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8" name="Shape 68"/>
          <p:cNvPicPr preferRelativeResize="0"/>
          <p:nvPr/>
        </p:nvPicPr>
        <p:blipFill rotWithShape="1">
          <a:blip r:embed="rId6">
            <a:alphaModFix/>
          </a:blip>
          <a:srcRect l="12550" r="15111"/>
          <a:stretch/>
        </p:blipFill>
        <p:spPr>
          <a:xfrm>
            <a:off x="6540425" y="1737325"/>
            <a:ext cx="1373900" cy="2490000"/>
          </a:xfrm>
          <a:prstGeom prst="rect">
            <a:avLst/>
          </a:prstGeom>
          <a:noFill/>
          <a:ln w="38100" cap="flat" cmpd="sng">
            <a:solidFill>
              <a:srgbClr val="EEE4CD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9" name="Shape 69"/>
          <p:cNvSpPr txBox="1"/>
          <p:nvPr/>
        </p:nvSpPr>
        <p:spPr>
          <a:xfrm>
            <a:off x="1096113" y="4281400"/>
            <a:ext cx="16410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5E3"/>
                </a:solidFill>
                <a:latin typeface="Nunito"/>
                <a:ea typeface="Nunito"/>
                <a:cs typeface="Nunito"/>
                <a:sym typeface="Nunito"/>
              </a:rPr>
              <a:t>Valeria Vanegas</a:t>
            </a:r>
            <a:endParaRPr>
              <a:solidFill>
                <a:srgbClr val="FFF5E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0" name="Shape 70"/>
          <p:cNvSpPr txBox="1"/>
          <p:nvPr/>
        </p:nvSpPr>
        <p:spPr>
          <a:xfrm>
            <a:off x="2777150" y="4281400"/>
            <a:ext cx="1641000" cy="2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5E3"/>
                </a:solidFill>
                <a:latin typeface="Nunito"/>
                <a:ea typeface="Nunito"/>
                <a:cs typeface="Nunito"/>
                <a:sym typeface="Nunito"/>
              </a:rPr>
              <a:t>Mateo Contreras</a:t>
            </a:r>
            <a:endParaRPr>
              <a:solidFill>
                <a:srgbClr val="FFF5E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1" name="Shape 71"/>
          <p:cNvSpPr txBox="1"/>
          <p:nvPr/>
        </p:nvSpPr>
        <p:spPr>
          <a:xfrm>
            <a:off x="4496250" y="4281400"/>
            <a:ext cx="1641000" cy="2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5E3"/>
                </a:solidFill>
                <a:latin typeface="Nunito"/>
                <a:ea typeface="Nunito"/>
                <a:cs typeface="Nunito"/>
                <a:sym typeface="Nunito"/>
              </a:rPr>
              <a:t>Juan Sosa</a:t>
            </a:r>
            <a:endParaRPr>
              <a:solidFill>
                <a:srgbClr val="FFF5E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2" name="Shape 72"/>
          <p:cNvSpPr txBox="1"/>
          <p:nvPr/>
        </p:nvSpPr>
        <p:spPr>
          <a:xfrm>
            <a:off x="6406875" y="4281400"/>
            <a:ext cx="1641000" cy="2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5E3"/>
                </a:solidFill>
                <a:latin typeface="Nunito"/>
                <a:ea typeface="Nunito"/>
                <a:cs typeface="Nunito"/>
                <a:sym typeface="Nunito"/>
              </a:rPr>
              <a:t>Carlos Sarmiento</a:t>
            </a:r>
            <a:endParaRPr>
              <a:solidFill>
                <a:srgbClr val="FFF5E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4251183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5540700" y="0"/>
            <a:ext cx="3603300" cy="5143500"/>
          </a:xfrm>
          <a:prstGeom prst="rect">
            <a:avLst/>
          </a:prstGeom>
          <a:solidFill>
            <a:srgbClr val="F3F3F3">
              <a:alpha val="50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0" y="574300"/>
            <a:ext cx="5540700" cy="3559500"/>
          </a:xfrm>
          <a:prstGeom prst="rect">
            <a:avLst/>
          </a:prstGeom>
          <a:solidFill>
            <a:srgbClr val="F3F3F3">
              <a:alpha val="50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0" y="574300"/>
            <a:ext cx="6283500" cy="10425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Shape 80"/>
          <p:cNvSpPr txBox="1"/>
          <p:nvPr/>
        </p:nvSpPr>
        <p:spPr>
          <a:xfrm>
            <a:off x="0" y="574300"/>
            <a:ext cx="6283500" cy="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3F3F3"/>
                </a:solidFill>
                <a:latin typeface="Merriweather"/>
                <a:ea typeface="Merriweather"/>
                <a:cs typeface="Merriweather"/>
                <a:sym typeface="Merriweather"/>
              </a:rPr>
              <a:t>¿Qué hacemos?</a:t>
            </a:r>
            <a:endParaRPr sz="6000" b="1">
              <a:solidFill>
                <a:srgbClr val="F3F3F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81" name="Shape 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563" y="2210420"/>
            <a:ext cx="3878125" cy="16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9625" y="1460789"/>
            <a:ext cx="2582250" cy="2575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-100" y="1359700"/>
            <a:ext cx="7258500" cy="3281100"/>
          </a:xfrm>
          <a:prstGeom prst="rect">
            <a:avLst/>
          </a:prstGeom>
          <a:solidFill>
            <a:srgbClr val="F3F3F3">
              <a:alpha val="40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0" y="322175"/>
            <a:ext cx="7258500" cy="1198500"/>
          </a:xfrm>
          <a:prstGeom prst="rect">
            <a:avLst/>
          </a:prstGeom>
          <a:solidFill>
            <a:srgbClr val="523A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Shape 89"/>
          <p:cNvSpPr txBox="1"/>
          <p:nvPr/>
        </p:nvSpPr>
        <p:spPr>
          <a:xfrm>
            <a:off x="0" y="574300"/>
            <a:ext cx="7258500" cy="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5E3"/>
                </a:solidFill>
                <a:latin typeface="Merriweather"/>
                <a:ea typeface="Merriweather"/>
                <a:cs typeface="Merriweather"/>
                <a:sym typeface="Merriweather"/>
              </a:rPr>
              <a:t>Nuestros potenciales clientes</a:t>
            </a:r>
            <a:endParaRPr sz="3600" b="1">
              <a:solidFill>
                <a:srgbClr val="FFF5E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0" name="Shape 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7425" y="1840399"/>
            <a:ext cx="2376050" cy="23760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/>
        </p:nvSpPr>
        <p:spPr>
          <a:xfrm>
            <a:off x="309000" y="2893125"/>
            <a:ext cx="2898000" cy="1323300"/>
          </a:xfrm>
          <a:prstGeom prst="rect">
            <a:avLst/>
          </a:prstGeom>
          <a:noFill/>
          <a:ln w="9525" cap="flat" cmpd="sng">
            <a:solidFill>
              <a:srgbClr val="523A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523A31"/>
                </a:solidFill>
                <a:latin typeface="Nunito"/>
                <a:ea typeface="Nunito"/>
                <a:cs typeface="Nunito"/>
                <a:sym typeface="Nunito"/>
              </a:rPr>
              <a:t>ESTUDIANTES DE PREGRADO:</a:t>
            </a:r>
            <a:endParaRPr b="1">
              <a:solidFill>
                <a:srgbClr val="523A3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523A3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2" name="Shape 92"/>
          <p:cNvSpPr txBox="1"/>
          <p:nvPr/>
        </p:nvSpPr>
        <p:spPr>
          <a:xfrm>
            <a:off x="57600" y="1823175"/>
            <a:ext cx="19821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523A31"/>
                </a:solidFill>
                <a:latin typeface="Nunito"/>
                <a:ea typeface="Nunito"/>
                <a:cs typeface="Nunito"/>
                <a:sym typeface="Nunito"/>
              </a:rPr>
              <a:t>¿CUALQUIER    </a:t>
            </a:r>
            <a:endParaRPr sz="1800" b="1">
              <a:solidFill>
                <a:srgbClr val="523A3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3" name="Shape 93"/>
          <p:cNvSpPr txBox="1"/>
          <p:nvPr/>
        </p:nvSpPr>
        <p:spPr>
          <a:xfrm>
            <a:off x="135825" y="2175600"/>
            <a:ext cx="28980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523A31"/>
                </a:solidFill>
                <a:latin typeface="Nunito"/>
                <a:ea typeface="Nunito"/>
                <a:cs typeface="Nunito"/>
                <a:sym typeface="Nunito"/>
              </a:rPr>
              <a:t>ESTUDIANTE?</a:t>
            </a:r>
            <a:endParaRPr sz="3000">
              <a:solidFill>
                <a:srgbClr val="523A3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4" name="Shape 94"/>
          <p:cNvSpPr txBox="1"/>
          <p:nvPr/>
        </p:nvSpPr>
        <p:spPr>
          <a:xfrm>
            <a:off x="243000" y="3270025"/>
            <a:ext cx="2898000" cy="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523A31"/>
                </a:solidFill>
                <a:latin typeface="Nunito"/>
                <a:ea typeface="Nunito"/>
                <a:cs typeface="Nunito"/>
                <a:sym typeface="Nunito"/>
              </a:rPr>
              <a:t>CERCA DE 1’300.000 EN COLOMBIA</a:t>
            </a:r>
            <a:endParaRPr sz="1800">
              <a:solidFill>
                <a:srgbClr val="523A3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484</Words>
  <Application>Microsoft Office PowerPoint</Application>
  <PresentationFormat>Presentación en pantalla (16:9)</PresentationFormat>
  <Paragraphs>126</Paragraphs>
  <Slides>47</Slides>
  <Notes>47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4" baseType="lpstr">
      <vt:lpstr>Arial</vt:lpstr>
      <vt:lpstr>Times New Roman</vt:lpstr>
      <vt:lpstr>Nunito</vt:lpstr>
      <vt:lpstr>Merriweather</vt:lpstr>
      <vt:lpstr>Calibri</vt:lpstr>
      <vt:lpstr>Playfair Display</vt:lpstr>
      <vt:lpstr>Simple Dark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CARLOS MARIO SARMIENTO PINILLA</cp:lastModifiedBy>
  <cp:revision>1</cp:revision>
  <dcterms:modified xsi:type="dcterms:W3CDTF">2018-03-10T20:28:56Z</dcterms:modified>
</cp:coreProperties>
</file>